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chivo Black" panose="020B0604020202020204" charset="0"/>
      <p:regular r:id="rId18"/>
    </p:embeddedFont>
    <p:embeddedFont>
      <p:font typeface="Bebas Neue Bold" panose="020B0604020202020204" charset="0"/>
      <p:regular r:id="rId19"/>
    </p:embeddedFont>
    <p:embeddedFont>
      <p:font typeface="Belleza" panose="020B0604020202020204" charset="0"/>
      <p:regular r:id="rId20"/>
    </p:embeddedFont>
    <p:embeddedFont>
      <p:font typeface="Canva Sans Bold" panose="020B0604020202020204" charset="0"/>
      <p:regular r:id="rId21"/>
    </p:embeddedFont>
    <p:embeddedFont>
      <p:font typeface="Comic Sans" panose="020B0604020202020204" charset="0"/>
      <p:regular r:id="rId22"/>
    </p:embeddedFont>
    <p:embeddedFont>
      <p:font typeface="Comic Sans Bold" panose="020B0604020202020204" charset="0"/>
      <p:regular r:id="rId23"/>
    </p:embeddedFont>
    <p:embeddedFont>
      <p:font typeface="Gotham Bold" panose="020B0604020202020204" charset="0"/>
      <p:regular r:id="rId24"/>
    </p:embeddedFont>
    <p:embeddedFont>
      <p:font typeface="League Spartan" panose="020B0604020202020204" charset="0"/>
      <p:regular r:id="rId25"/>
    </p:embeddedFont>
    <p:embeddedFont>
      <p:font typeface="Montserrat" panose="00000500000000000000" pitchFamily="2" charset="0"/>
      <p:regular r:id="rId26"/>
      <p:bold r:id="rId27"/>
      <p:italic r:id="rId28"/>
      <p:boldItalic r:id="rId29"/>
    </p:embeddedFont>
    <p:embeddedFont>
      <p:font typeface="Montserrat Bold" panose="00000800000000000000" charset="0"/>
      <p:regular r:id="rId30"/>
    </p:embeddedFont>
    <p:embeddedFont>
      <p:font typeface="Sunborn"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29"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5.png"/><Relationship Id="rId3" Type="http://schemas.openxmlformats.org/officeDocument/2006/relationships/image" Target="../media/image69.svg"/><Relationship Id="rId7" Type="http://schemas.openxmlformats.org/officeDocument/2006/relationships/image" Target="../media/image71.svg"/><Relationship Id="rId12" Type="http://schemas.openxmlformats.org/officeDocument/2006/relationships/image" Target="../media/image6.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74.png"/><Relationship Id="rId4" Type="http://schemas.openxmlformats.org/officeDocument/2006/relationships/image" Target="../media/image10.png"/><Relationship Id="rId9" Type="http://schemas.openxmlformats.org/officeDocument/2006/relationships/image" Target="../media/image73.svg"/><Relationship Id="rId14" Type="http://schemas.openxmlformats.org/officeDocument/2006/relationships/image" Target="../media/image76.svg"/></Relationships>
</file>

<file path=ppt/slides/_rels/slide11.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2.gif"/><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gif"/></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17.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16.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9.svg"/><Relationship Id="rId18" Type="http://schemas.openxmlformats.org/officeDocument/2006/relationships/image" Target="../media/image10.png"/><Relationship Id="rId3" Type="http://schemas.openxmlformats.org/officeDocument/2006/relationships/image" Target="../media/image6.svg"/><Relationship Id="rId7" Type="http://schemas.openxmlformats.org/officeDocument/2006/relationships/image" Target="../media/image55.svg"/><Relationship Id="rId12" Type="http://schemas.openxmlformats.org/officeDocument/2006/relationships/image" Target="../media/image58.png"/><Relationship Id="rId17" Type="http://schemas.openxmlformats.org/officeDocument/2006/relationships/image" Target="../media/image63.svg"/><Relationship Id="rId2" Type="http://schemas.openxmlformats.org/officeDocument/2006/relationships/image" Target="../media/image5.png"/><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7.svg"/><Relationship Id="rId5" Type="http://schemas.openxmlformats.org/officeDocument/2006/relationships/image" Target="../media/image53.svg"/><Relationship Id="rId15" Type="http://schemas.openxmlformats.org/officeDocument/2006/relationships/image" Target="../media/image61.svg"/><Relationship Id="rId10" Type="http://schemas.openxmlformats.org/officeDocument/2006/relationships/image" Target="../media/image56.png"/><Relationship Id="rId19" Type="http://schemas.openxmlformats.org/officeDocument/2006/relationships/image" Target="../media/image11.svg"/><Relationship Id="rId4" Type="http://schemas.openxmlformats.org/officeDocument/2006/relationships/image" Target="../media/image52.png"/><Relationship Id="rId9" Type="http://schemas.openxmlformats.org/officeDocument/2006/relationships/image" Target="../media/image2.svg"/><Relationship Id="rId14" Type="http://schemas.openxmlformats.org/officeDocument/2006/relationships/image" Target="../media/image60.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7.svg"/><Relationship Id="rId5" Type="http://schemas.openxmlformats.org/officeDocument/2006/relationships/image" Target="../media/image11.svg"/><Relationship Id="rId10" Type="http://schemas.openxmlformats.org/officeDocument/2006/relationships/image" Target="../media/image66.png"/><Relationship Id="rId4" Type="http://schemas.openxmlformats.org/officeDocument/2006/relationships/image" Target="../media/image10.png"/><Relationship Id="rId9" Type="http://schemas.openxmlformats.org/officeDocument/2006/relationships/image" Target="../media/image6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A3D"/>
        </a:solidFill>
        <a:effectLst/>
      </p:bgPr>
    </p:bg>
    <p:spTree>
      <p:nvGrpSpPr>
        <p:cNvPr id="1" name=""/>
        <p:cNvGrpSpPr/>
        <p:nvPr/>
      </p:nvGrpSpPr>
      <p:grpSpPr>
        <a:xfrm>
          <a:off x="0" y="0"/>
          <a:ext cx="0" cy="0"/>
          <a:chOff x="0" y="0"/>
          <a:chExt cx="0" cy="0"/>
        </a:xfrm>
      </p:grpSpPr>
      <p:grpSp>
        <p:nvGrpSpPr>
          <p:cNvPr id="2" name="Group 2"/>
          <p:cNvGrpSpPr/>
          <p:nvPr/>
        </p:nvGrpSpPr>
        <p:grpSpPr>
          <a:xfrm>
            <a:off x="-218357" y="-2474712"/>
            <a:ext cx="18288000" cy="4068093"/>
            <a:chOff x="0" y="0"/>
            <a:chExt cx="6186311" cy="1376120"/>
          </a:xfrm>
        </p:grpSpPr>
        <p:sp>
          <p:nvSpPr>
            <p:cNvPr id="3" name="Freeform 3"/>
            <p:cNvSpPr/>
            <p:nvPr/>
          </p:nvSpPr>
          <p:spPr>
            <a:xfrm>
              <a:off x="0" y="0"/>
              <a:ext cx="6186311" cy="1376120"/>
            </a:xfrm>
            <a:custGeom>
              <a:avLst/>
              <a:gdLst/>
              <a:ahLst/>
              <a:cxnLst/>
              <a:rect l="l" t="t" r="r" b="b"/>
              <a:pathLst>
                <a:path w="6186311" h="1376120">
                  <a:moveTo>
                    <a:pt x="0" y="0"/>
                  </a:moveTo>
                  <a:lnTo>
                    <a:pt x="6186311" y="0"/>
                  </a:lnTo>
                  <a:lnTo>
                    <a:pt x="6186311" y="1376120"/>
                  </a:lnTo>
                  <a:lnTo>
                    <a:pt x="0" y="1376120"/>
                  </a:lnTo>
                  <a:close/>
                </a:path>
              </a:pathLst>
            </a:custGeom>
            <a:solidFill>
              <a:srgbClr val="2D2150"/>
            </a:solidFill>
          </p:spPr>
          <p:txBody>
            <a:bodyPr/>
            <a:lstStyle/>
            <a:p>
              <a:endParaRPr lang="en-US"/>
            </a:p>
          </p:txBody>
        </p:sp>
      </p:grpSp>
      <p:sp>
        <p:nvSpPr>
          <p:cNvPr id="4" name="Freeform 4"/>
          <p:cNvSpPr/>
          <p:nvPr/>
        </p:nvSpPr>
        <p:spPr>
          <a:xfrm>
            <a:off x="17075847" y="7540598"/>
            <a:ext cx="993796" cy="991311"/>
          </a:xfrm>
          <a:custGeom>
            <a:avLst/>
            <a:gdLst/>
            <a:ahLst/>
            <a:cxnLst/>
            <a:rect l="l" t="t" r="r" b="b"/>
            <a:pathLst>
              <a:path w="993796" h="991311">
                <a:moveTo>
                  <a:pt x="0" y="0"/>
                </a:moveTo>
                <a:lnTo>
                  <a:pt x="993796" y="0"/>
                </a:lnTo>
                <a:lnTo>
                  <a:pt x="993796" y="991311"/>
                </a:lnTo>
                <a:lnTo>
                  <a:pt x="0" y="99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28700" y="1028700"/>
            <a:ext cx="2655906" cy="2655906"/>
          </a:xfrm>
          <a:custGeom>
            <a:avLst/>
            <a:gdLst/>
            <a:ahLst/>
            <a:cxnLst/>
            <a:rect l="l" t="t" r="r" b="b"/>
            <a:pathLst>
              <a:path w="2655906" h="2655906">
                <a:moveTo>
                  <a:pt x="0" y="0"/>
                </a:moveTo>
                <a:lnTo>
                  <a:pt x="2655906" y="0"/>
                </a:lnTo>
                <a:lnTo>
                  <a:pt x="2655906" y="2655906"/>
                </a:lnTo>
                <a:lnTo>
                  <a:pt x="0" y="2655906"/>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022323" y="-1452684"/>
            <a:ext cx="3100845" cy="3100845"/>
          </a:xfrm>
          <a:custGeom>
            <a:avLst/>
            <a:gdLst/>
            <a:ahLst/>
            <a:cxnLst/>
            <a:rect l="l" t="t" r="r" b="b"/>
            <a:pathLst>
              <a:path w="3100845" h="3100845">
                <a:moveTo>
                  <a:pt x="0" y="0"/>
                </a:moveTo>
                <a:lnTo>
                  <a:pt x="3100845" y="0"/>
                </a:lnTo>
                <a:lnTo>
                  <a:pt x="3100845" y="3100844"/>
                </a:lnTo>
                <a:lnTo>
                  <a:pt x="0" y="3100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8843780" y="4205272"/>
            <a:ext cx="3955815" cy="5933723"/>
          </a:xfrm>
          <a:custGeom>
            <a:avLst/>
            <a:gdLst/>
            <a:ahLst/>
            <a:cxnLst/>
            <a:rect l="l" t="t" r="r" b="b"/>
            <a:pathLst>
              <a:path w="3955815" h="5933723">
                <a:moveTo>
                  <a:pt x="0" y="0"/>
                </a:moveTo>
                <a:lnTo>
                  <a:pt x="3955815" y="0"/>
                </a:lnTo>
                <a:lnTo>
                  <a:pt x="3955815" y="5933723"/>
                </a:lnTo>
                <a:lnTo>
                  <a:pt x="0" y="5933723"/>
                </a:lnTo>
                <a:lnTo>
                  <a:pt x="0" y="0"/>
                </a:lnTo>
                <a:close/>
              </a:path>
            </a:pathLst>
          </a:custGeom>
          <a:blipFill>
            <a:blip r:embed="rId8"/>
            <a:stretch>
              <a:fillRect/>
            </a:stretch>
          </a:blipFill>
        </p:spPr>
        <p:txBody>
          <a:bodyPr/>
          <a:lstStyle/>
          <a:p>
            <a:endParaRPr lang="en-US"/>
          </a:p>
        </p:txBody>
      </p:sp>
      <p:sp>
        <p:nvSpPr>
          <p:cNvPr id="8" name="Freeform 8"/>
          <p:cNvSpPr/>
          <p:nvPr/>
        </p:nvSpPr>
        <p:spPr>
          <a:xfrm>
            <a:off x="12986739" y="4205272"/>
            <a:ext cx="4712308" cy="5852948"/>
          </a:xfrm>
          <a:custGeom>
            <a:avLst/>
            <a:gdLst/>
            <a:ahLst/>
            <a:cxnLst/>
            <a:rect l="l" t="t" r="r" b="b"/>
            <a:pathLst>
              <a:path w="4712308" h="5852948">
                <a:moveTo>
                  <a:pt x="0" y="0"/>
                </a:moveTo>
                <a:lnTo>
                  <a:pt x="4712308" y="0"/>
                </a:lnTo>
                <a:lnTo>
                  <a:pt x="4712308" y="5852948"/>
                </a:lnTo>
                <a:lnTo>
                  <a:pt x="0" y="5852948"/>
                </a:lnTo>
                <a:lnTo>
                  <a:pt x="0" y="0"/>
                </a:lnTo>
                <a:close/>
              </a:path>
            </a:pathLst>
          </a:custGeom>
          <a:blipFill>
            <a:blip r:embed="rId9"/>
            <a:stretch>
              <a:fillRect t="-10383" b="-10383"/>
            </a:stretch>
          </a:blipFill>
        </p:spPr>
        <p:txBody>
          <a:bodyPr/>
          <a:lstStyle/>
          <a:p>
            <a:endParaRPr lang="en-US"/>
          </a:p>
        </p:txBody>
      </p:sp>
      <p:sp>
        <p:nvSpPr>
          <p:cNvPr id="9" name="Freeform 9"/>
          <p:cNvSpPr/>
          <p:nvPr/>
        </p:nvSpPr>
        <p:spPr>
          <a:xfrm>
            <a:off x="15493796" y="8292716"/>
            <a:ext cx="3531008" cy="3531008"/>
          </a:xfrm>
          <a:custGeom>
            <a:avLst/>
            <a:gdLst/>
            <a:ahLst/>
            <a:cxnLst/>
            <a:rect l="l" t="t" r="r" b="b"/>
            <a:pathLst>
              <a:path w="3531008" h="3531008">
                <a:moveTo>
                  <a:pt x="0" y="0"/>
                </a:moveTo>
                <a:lnTo>
                  <a:pt x="3531008" y="0"/>
                </a:lnTo>
                <a:lnTo>
                  <a:pt x="3531008" y="3531008"/>
                </a:lnTo>
                <a:lnTo>
                  <a:pt x="0" y="35310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362431" y="-281587"/>
            <a:ext cx="6716860" cy="6716860"/>
          </a:xfrm>
          <a:custGeom>
            <a:avLst/>
            <a:gdLst/>
            <a:ahLst/>
            <a:cxnLst/>
            <a:rect l="l" t="t" r="r" b="b"/>
            <a:pathLst>
              <a:path w="6716860" h="6716860">
                <a:moveTo>
                  <a:pt x="0" y="0"/>
                </a:moveTo>
                <a:lnTo>
                  <a:pt x="6716859" y="0"/>
                </a:lnTo>
                <a:lnTo>
                  <a:pt x="6716859" y="6716859"/>
                </a:lnTo>
                <a:lnTo>
                  <a:pt x="0" y="6716859"/>
                </a:lnTo>
                <a:lnTo>
                  <a:pt x="0" y="0"/>
                </a:lnTo>
                <a:close/>
              </a:path>
            </a:pathLst>
          </a:custGeom>
          <a:blipFill>
            <a:blip r:embed="rId10"/>
            <a:stretch>
              <a:fillRect/>
            </a:stretch>
          </a:blipFill>
        </p:spPr>
        <p:txBody>
          <a:bodyPr/>
          <a:lstStyle/>
          <a:p>
            <a:endParaRPr lang="en-US"/>
          </a:p>
        </p:txBody>
      </p:sp>
      <p:sp>
        <p:nvSpPr>
          <p:cNvPr id="11" name="TextBox 11"/>
          <p:cNvSpPr txBox="1"/>
          <p:nvPr/>
        </p:nvSpPr>
        <p:spPr>
          <a:xfrm>
            <a:off x="6501629" y="1069945"/>
            <a:ext cx="9728159" cy="2006897"/>
          </a:xfrm>
          <a:prstGeom prst="rect">
            <a:avLst/>
          </a:prstGeom>
        </p:spPr>
        <p:txBody>
          <a:bodyPr lIns="0" tIns="0" rIns="0" bIns="0" rtlCol="0" anchor="t">
            <a:spAutoFit/>
          </a:bodyPr>
          <a:lstStyle/>
          <a:p>
            <a:pPr>
              <a:lnSpc>
                <a:spcPts val="8033"/>
              </a:lnSpc>
            </a:pPr>
            <a:r>
              <a:rPr lang="en-US" sz="5738">
                <a:solidFill>
                  <a:srgbClr val="FFEA2B"/>
                </a:solidFill>
                <a:latin typeface="Archivo Black"/>
              </a:rPr>
              <a:t>Your one - stop shop</a:t>
            </a:r>
          </a:p>
          <a:p>
            <a:pPr>
              <a:lnSpc>
                <a:spcPts val="8033"/>
              </a:lnSpc>
            </a:pPr>
            <a:r>
              <a:rPr lang="en-US" sz="5738">
                <a:solidFill>
                  <a:srgbClr val="FFEA2B"/>
                </a:solidFill>
                <a:latin typeface="Archivo Black"/>
              </a:rPr>
              <a:t>for endless possibilities!</a:t>
            </a:r>
          </a:p>
        </p:txBody>
      </p:sp>
      <p:sp>
        <p:nvSpPr>
          <p:cNvPr id="12" name="TextBox 12"/>
          <p:cNvSpPr txBox="1"/>
          <p:nvPr/>
        </p:nvSpPr>
        <p:spPr>
          <a:xfrm>
            <a:off x="507877" y="5925916"/>
            <a:ext cx="7896943" cy="2846609"/>
          </a:xfrm>
          <a:prstGeom prst="rect">
            <a:avLst/>
          </a:prstGeom>
        </p:spPr>
        <p:txBody>
          <a:bodyPr lIns="0" tIns="0" rIns="0" bIns="0" rtlCol="0" anchor="t">
            <a:spAutoFit/>
          </a:bodyPr>
          <a:lstStyle/>
          <a:p>
            <a:pPr marL="578352" lvl="1" indent="-289176" algn="just">
              <a:lnSpc>
                <a:spcPts val="3750"/>
              </a:lnSpc>
              <a:buFont typeface="Arial"/>
              <a:buChar char="•"/>
            </a:pPr>
            <a:r>
              <a:rPr lang="en-US" sz="2678">
                <a:solidFill>
                  <a:srgbClr val="FFFFFF"/>
                </a:solidFill>
                <a:latin typeface="Montserrat Bold"/>
              </a:rPr>
              <a:t>Priyansh Verma </a:t>
            </a:r>
          </a:p>
          <a:p>
            <a:pPr marL="578352" lvl="1" indent="-289176" algn="just">
              <a:lnSpc>
                <a:spcPts val="3750"/>
              </a:lnSpc>
              <a:buFont typeface="Arial"/>
              <a:buChar char="•"/>
            </a:pPr>
            <a:r>
              <a:rPr lang="en-US" sz="2678">
                <a:solidFill>
                  <a:srgbClr val="FFFFFF"/>
                </a:solidFill>
                <a:latin typeface="Montserrat Bold"/>
              </a:rPr>
              <a:t>Harsh kaushik</a:t>
            </a:r>
          </a:p>
          <a:p>
            <a:pPr marL="578352" lvl="1" indent="-289176" algn="just">
              <a:lnSpc>
                <a:spcPts val="3750"/>
              </a:lnSpc>
              <a:buFont typeface="Arial"/>
              <a:buChar char="•"/>
            </a:pPr>
            <a:r>
              <a:rPr lang="en-US" sz="2678">
                <a:solidFill>
                  <a:srgbClr val="FFFFFF"/>
                </a:solidFill>
                <a:latin typeface="Montserrat Bold"/>
              </a:rPr>
              <a:t>Prashast Saxena</a:t>
            </a:r>
          </a:p>
          <a:p>
            <a:pPr marL="578352" lvl="1" indent="-289176" algn="just">
              <a:lnSpc>
                <a:spcPts val="3750"/>
              </a:lnSpc>
              <a:buFont typeface="Arial"/>
              <a:buChar char="•"/>
            </a:pPr>
            <a:r>
              <a:rPr lang="en-US" sz="2678">
                <a:solidFill>
                  <a:srgbClr val="FFFFFF"/>
                </a:solidFill>
                <a:latin typeface="Montserrat Bold"/>
              </a:rPr>
              <a:t>Dhruv jain</a:t>
            </a:r>
          </a:p>
          <a:p>
            <a:pPr marL="578352" lvl="1" indent="-289176" algn="just">
              <a:lnSpc>
                <a:spcPts val="3750"/>
              </a:lnSpc>
              <a:buFont typeface="Arial"/>
              <a:buChar char="•"/>
            </a:pPr>
            <a:r>
              <a:rPr lang="en-US" sz="2678">
                <a:solidFill>
                  <a:srgbClr val="FFFFFF"/>
                </a:solidFill>
                <a:latin typeface="Montserrat Bold"/>
              </a:rPr>
              <a:t>Pari</a:t>
            </a:r>
          </a:p>
          <a:p>
            <a:pPr marL="578352" lvl="1" indent="-289176" algn="just">
              <a:lnSpc>
                <a:spcPts val="3750"/>
              </a:lnSpc>
              <a:buFont typeface="Arial"/>
              <a:buChar char="•"/>
            </a:pPr>
            <a:r>
              <a:rPr lang="en-US" sz="2678">
                <a:solidFill>
                  <a:srgbClr val="FFFFFF"/>
                </a:solidFill>
                <a:latin typeface="Montserrat Bold"/>
              </a:rPr>
              <a:t>Shikhar Srivastava</a:t>
            </a:r>
          </a:p>
        </p:txBody>
      </p:sp>
      <p:sp>
        <p:nvSpPr>
          <p:cNvPr id="13" name="TextBox 13"/>
          <p:cNvSpPr txBox="1"/>
          <p:nvPr/>
        </p:nvSpPr>
        <p:spPr>
          <a:xfrm>
            <a:off x="626657" y="8724900"/>
            <a:ext cx="7659383" cy="1019175"/>
          </a:xfrm>
          <a:prstGeom prst="rect">
            <a:avLst/>
          </a:prstGeom>
        </p:spPr>
        <p:txBody>
          <a:bodyPr lIns="0" tIns="0" rIns="0" bIns="0" rtlCol="0" anchor="t">
            <a:spAutoFit/>
          </a:bodyPr>
          <a:lstStyle/>
          <a:p>
            <a:pPr algn="ctr">
              <a:lnSpc>
                <a:spcPts val="4199"/>
              </a:lnSpc>
            </a:pPr>
            <a:r>
              <a:rPr lang="en-US" sz="2999">
                <a:solidFill>
                  <a:srgbClr val="FFEA2B"/>
                </a:solidFill>
                <a:latin typeface="Montserrat Bold"/>
              </a:rPr>
              <a:t>MENTORS</a:t>
            </a:r>
          </a:p>
          <a:p>
            <a:pPr algn="ctr">
              <a:lnSpc>
                <a:spcPts val="4199"/>
              </a:lnSpc>
            </a:pPr>
            <a:r>
              <a:rPr lang="en-US" sz="2999">
                <a:solidFill>
                  <a:srgbClr val="FFFFFF"/>
                </a:solidFill>
                <a:latin typeface="Montserrat Bold"/>
              </a:rPr>
              <a:t>Swapnil Bhatnagar &amp; Harsh Keshari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D2150"/>
        </a:solidFill>
        <a:effectLst/>
      </p:bgPr>
    </p:bg>
    <p:spTree>
      <p:nvGrpSpPr>
        <p:cNvPr id="1" name=""/>
        <p:cNvGrpSpPr/>
        <p:nvPr/>
      </p:nvGrpSpPr>
      <p:grpSpPr>
        <a:xfrm>
          <a:off x="0" y="0"/>
          <a:ext cx="0" cy="0"/>
          <a:chOff x="0" y="0"/>
          <a:chExt cx="0" cy="0"/>
        </a:xfrm>
      </p:grpSpPr>
      <p:sp>
        <p:nvSpPr>
          <p:cNvPr id="2" name="Freeform 2"/>
          <p:cNvSpPr/>
          <p:nvPr/>
        </p:nvSpPr>
        <p:spPr>
          <a:xfrm>
            <a:off x="7688575" y="1690289"/>
            <a:ext cx="1907706" cy="2167848"/>
          </a:xfrm>
          <a:custGeom>
            <a:avLst/>
            <a:gdLst/>
            <a:ahLst/>
            <a:cxnLst/>
            <a:rect l="l" t="t" r="r" b="b"/>
            <a:pathLst>
              <a:path w="1907706" h="2167848">
                <a:moveTo>
                  <a:pt x="0" y="0"/>
                </a:moveTo>
                <a:lnTo>
                  <a:pt x="1907706" y="0"/>
                </a:lnTo>
                <a:lnTo>
                  <a:pt x="1907706" y="2167848"/>
                </a:lnTo>
                <a:lnTo>
                  <a:pt x="0" y="2167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51410" y="4203988"/>
            <a:ext cx="6916179" cy="6916179"/>
          </a:xfrm>
          <a:custGeom>
            <a:avLst/>
            <a:gdLst/>
            <a:ahLst/>
            <a:cxnLst/>
            <a:rect l="l" t="t" r="r" b="b"/>
            <a:pathLst>
              <a:path w="6916179" h="6916179">
                <a:moveTo>
                  <a:pt x="0" y="0"/>
                </a:moveTo>
                <a:lnTo>
                  <a:pt x="6916179" y="0"/>
                </a:lnTo>
                <a:lnTo>
                  <a:pt x="6916179" y="6916179"/>
                </a:lnTo>
                <a:lnTo>
                  <a:pt x="0" y="6916179"/>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741897" y="6032804"/>
            <a:ext cx="1703591" cy="2014261"/>
          </a:xfrm>
          <a:custGeom>
            <a:avLst/>
            <a:gdLst/>
            <a:ahLst/>
            <a:cxnLst/>
            <a:rect l="l" t="t" r="r" b="b"/>
            <a:pathLst>
              <a:path w="1703591" h="2014261">
                <a:moveTo>
                  <a:pt x="0" y="0"/>
                </a:moveTo>
                <a:lnTo>
                  <a:pt x="1703591" y="0"/>
                </a:lnTo>
                <a:lnTo>
                  <a:pt x="1703591" y="2014261"/>
                </a:lnTo>
                <a:lnTo>
                  <a:pt x="0" y="20142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03281" y="1575303"/>
            <a:ext cx="2580824" cy="2397820"/>
          </a:xfrm>
          <a:custGeom>
            <a:avLst/>
            <a:gdLst/>
            <a:ahLst/>
            <a:cxnLst/>
            <a:rect l="l" t="t" r="r" b="b"/>
            <a:pathLst>
              <a:path w="2580824" h="2397820">
                <a:moveTo>
                  <a:pt x="0" y="0"/>
                </a:moveTo>
                <a:lnTo>
                  <a:pt x="2580823" y="0"/>
                </a:lnTo>
                <a:lnTo>
                  <a:pt x="2580823" y="2397820"/>
                </a:lnTo>
                <a:lnTo>
                  <a:pt x="0" y="23978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1949843" y="-683877"/>
            <a:ext cx="6916179" cy="6916179"/>
          </a:xfrm>
          <a:custGeom>
            <a:avLst/>
            <a:gdLst/>
            <a:ahLst/>
            <a:cxnLst/>
            <a:rect l="l" t="t" r="r" b="b"/>
            <a:pathLst>
              <a:path w="6916179" h="6916179">
                <a:moveTo>
                  <a:pt x="0" y="0"/>
                </a:moveTo>
                <a:lnTo>
                  <a:pt x="6916179" y="0"/>
                </a:lnTo>
                <a:lnTo>
                  <a:pt x="6916179" y="6916179"/>
                </a:lnTo>
                <a:lnTo>
                  <a:pt x="0" y="6916179"/>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3400751" y="1824437"/>
            <a:ext cx="2276753" cy="2148686"/>
          </a:xfrm>
          <a:custGeom>
            <a:avLst/>
            <a:gdLst/>
            <a:ahLst/>
            <a:cxnLst/>
            <a:rect l="l" t="t" r="r" b="b"/>
            <a:pathLst>
              <a:path w="2276753" h="2148686">
                <a:moveTo>
                  <a:pt x="0" y="0"/>
                </a:moveTo>
                <a:lnTo>
                  <a:pt x="2276753" y="0"/>
                </a:lnTo>
                <a:lnTo>
                  <a:pt x="2276753" y="2148686"/>
                </a:lnTo>
                <a:lnTo>
                  <a:pt x="0" y="2148686"/>
                </a:lnTo>
                <a:lnTo>
                  <a:pt x="0" y="0"/>
                </a:lnTo>
                <a:close/>
              </a:path>
            </a:pathLst>
          </a:custGeom>
          <a:blipFill>
            <a:blip r:embed="rId10"/>
            <a:stretch>
              <a:fillRect/>
            </a:stretch>
          </a:blipFill>
        </p:spPr>
        <p:txBody>
          <a:bodyPr/>
          <a:lstStyle/>
          <a:p>
            <a:endParaRPr lang="en-US"/>
          </a:p>
        </p:txBody>
      </p:sp>
      <p:sp>
        <p:nvSpPr>
          <p:cNvPr id="8" name="Freeform 8"/>
          <p:cNvSpPr/>
          <p:nvPr/>
        </p:nvSpPr>
        <p:spPr>
          <a:xfrm>
            <a:off x="0" y="-1887492"/>
            <a:ext cx="3100845" cy="3100845"/>
          </a:xfrm>
          <a:custGeom>
            <a:avLst/>
            <a:gdLst/>
            <a:ahLst/>
            <a:cxnLst/>
            <a:rect l="l" t="t" r="r" b="b"/>
            <a:pathLst>
              <a:path w="3100845" h="3100845">
                <a:moveTo>
                  <a:pt x="0" y="0"/>
                </a:moveTo>
                <a:lnTo>
                  <a:pt x="3100845" y="0"/>
                </a:lnTo>
                <a:lnTo>
                  <a:pt x="3100845" y="3100845"/>
                </a:lnTo>
                <a:lnTo>
                  <a:pt x="0" y="31008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p:cNvSpPr txBox="1"/>
          <p:nvPr/>
        </p:nvSpPr>
        <p:spPr>
          <a:xfrm>
            <a:off x="1133948" y="8554816"/>
            <a:ext cx="3217545" cy="465359"/>
          </a:xfrm>
          <a:prstGeom prst="rect">
            <a:avLst/>
          </a:prstGeom>
        </p:spPr>
        <p:txBody>
          <a:bodyPr lIns="0" tIns="0" rIns="0" bIns="0" rtlCol="0" anchor="t">
            <a:spAutoFit/>
          </a:bodyPr>
          <a:lstStyle/>
          <a:p>
            <a:pPr algn="ctr">
              <a:lnSpc>
                <a:spcPts val="3750"/>
              </a:lnSpc>
              <a:spcBef>
                <a:spcPct val="0"/>
              </a:spcBef>
            </a:pPr>
            <a:r>
              <a:rPr lang="en-US" sz="2678">
                <a:solidFill>
                  <a:srgbClr val="FFFFFF"/>
                </a:solidFill>
                <a:latin typeface="Montserrat Bold"/>
              </a:rPr>
              <a:t>Security Features:</a:t>
            </a:r>
          </a:p>
        </p:txBody>
      </p:sp>
      <p:sp>
        <p:nvSpPr>
          <p:cNvPr id="11" name="Freeform 11"/>
          <p:cNvSpPr/>
          <p:nvPr/>
        </p:nvSpPr>
        <p:spPr>
          <a:xfrm>
            <a:off x="17100518" y="4203988"/>
            <a:ext cx="3531008" cy="3531008"/>
          </a:xfrm>
          <a:custGeom>
            <a:avLst/>
            <a:gdLst/>
            <a:ahLst/>
            <a:cxnLst/>
            <a:rect l="l" t="t" r="r" b="b"/>
            <a:pathLst>
              <a:path w="3531008" h="3531008">
                <a:moveTo>
                  <a:pt x="0" y="0"/>
                </a:moveTo>
                <a:lnTo>
                  <a:pt x="3531008" y="0"/>
                </a:lnTo>
                <a:lnTo>
                  <a:pt x="3531008" y="3531008"/>
                </a:lnTo>
                <a:lnTo>
                  <a:pt x="0" y="35310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rot="3801472">
            <a:off x="1632928" y="9216195"/>
            <a:ext cx="3531008" cy="3531008"/>
          </a:xfrm>
          <a:custGeom>
            <a:avLst/>
            <a:gdLst/>
            <a:ahLst/>
            <a:cxnLst/>
            <a:rect l="l" t="t" r="r" b="b"/>
            <a:pathLst>
              <a:path w="3531008" h="3531008">
                <a:moveTo>
                  <a:pt x="0" y="0"/>
                </a:moveTo>
                <a:lnTo>
                  <a:pt x="3531008" y="0"/>
                </a:lnTo>
                <a:lnTo>
                  <a:pt x="3531008" y="3531007"/>
                </a:lnTo>
                <a:lnTo>
                  <a:pt x="0" y="35310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3"/>
          <p:cNvSpPr/>
          <p:nvPr/>
        </p:nvSpPr>
        <p:spPr>
          <a:xfrm>
            <a:off x="13019146" y="5496142"/>
            <a:ext cx="2658358" cy="2953731"/>
          </a:xfrm>
          <a:custGeom>
            <a:avLst/>
            <a:gdLst/>
            <a:ahLst/>
            <a:cxnLst/>
            <a:rect l="l" t="t" r="r" b="b"/>
            <a:pathLst>
              <a:path w="2658358" h="2953731">
                <a:moveTo>
                  <a:pt x="0" y="0"/>
                </a:moveTo>
                <a:lnTo>
                  <a:pt x="2658358" y="0"/>
                </a:lnTo>
                <a:lnTo>
                  <a:pt x="2658358" y="2953731"/>
                </a:lnTo>
                <a:lnTo>
                  <a:pt x="0" y="29537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TextBox 14"/>
          <p:cNvSpPr txBox="1"/>
          <p:nvPr/>
        </p:nvSpPr>
        <p:spPr>
          <a:xfrm>
            <a:off x="984920" y="4287448"/>
            <a:ext cx="3129985" cy="815751"/>
          </a:xfrm>
          <a:prstGeom prst="rect">
            <a:avLst/>
          </a:prstGeom>
        </p:spPr>
        <p:txBody>
          <a:bodyPr lIns="0" tIns="0" rIns="0" bIns="0" rtlCol="0" anchor="t">
            <a:spAutoFit/>
          </a:bodyPr>
          <a:lstStyle/>
          <a:p>
            <a:pPr algn="ctr">
              <a:lnSpc>
                <a:spcPts val="3257"/>
              </a:lnSpc>
              <a:spcBef>
                <a:spcPct val="0"/>
              </a:spcBef>
            </a:pPr>
            <a:r>
              <a:rPr lang="en-US" sz="2326">
                <a:solidFill>
                  <a:srgbClr val="FFFFFF"/>
                </a:solidFill>
                <a:latin typeface="Montserrat Bold"/>
              </a:rPr>
              <a:t>User Authentication and Authorization:</a:t>
            </a:r>
          </a:p>
        </p:txBody>
      </p:sp>
      <p:sp>
        <p:nvSpPr>
          <p:cNvPr id="15" name="TextBox 15"/>
          <p:cNvSpPr txBox="1"/>
          <p:nvPr/>
        </p:nvSpPr>
        <p:spPr>
          <a:xfrm>
            <a:off x="5167313" y="234406"/>
            <a:ext cx="8317021" cy="684803"/>
          </a:xfrm>
          <a:prstGeom prst="rect">
            <a:avLst/>
          </a:prstGeom>
        </p:spPr>
        <p:txBody>
          <a:bodyPr lIns="0" tIns="0" rIns="0" bIns="0" rtlCol="0" anchor="t">
            <a:spAutoFit/>
          </a:bodyPr>
          <a:lstStyle/>
          <a:p>
            <a:pPr algn="ctr">
              <a:lnSpc>
                <a:spcPts val="6122"/>
              </a:lnSpc>
              <a:spcBef>
                <a:spcPct val="0"/>
              </a:spcBef>
            </a:pPr>
            <a:r>
              <a:rPr lang="en-US" sz="4373" dirty="0" err="1">
                <a:solidFill>
                  <a:srgbClr val="FFC000"/>
                </a:solidFill>
                <a:latin typeface="Sunborn"/>
              </a:rPr>
              <a:t>FunctionalITIES</a:t>
            </a:r>
            <a:r>
              <a:rPr lang="en-US" sz="4373" dirty="0">
                <a:solidFill>
                  <a:srgbClr val="000000"/>
                </a:solidFill>
                <a:latin typeface="Sunborn"/>
              </a:rPr>
              <a:t> </a:t>
            </a:r>
          </a:p>
        </p:txBody>
      </p:sp>
      <p:sp>
        <p:nvSpPr>
          <p:cNvPr id="16" name="TextBox 16"/>
          <p:cNvSpPr txBox="1"/>
          <p:nvPr/>
        </p:nvSpPr>
        <p:spPr>
          <a:xfrm>
            <a:off x="13536466" y="4224918"/>
            <a:ext cx="2141038" cy="918582"/>
          </a:xfrm>
          <a:prstGeom prst="rect">
            <a:avLst/>
          </a:prstGeom>
        </p:spPr>
        <p:txBody>
          <a:bodyPr lIns="0" tIns="0" rIns="0" bIns="0" rtlCol="0" anchor="t">
            <a:spAutoFit/>
          </a:bodyPr>
          <a:lstStyle/>
          <a:p>
            <a:pPr algn="ctr">
              <a:lnSpc>
                <a:spcPts val="3693"/>
              </a:lnSpc>
              <a:spcBef>
                <a:spcPct val="0"/>
              </a:spcBef>
            </a:pPr>
            <a:r>
              <a:rPr lang="en-US" sz="2637">
                <a:solidFill>
                  <a:srgbClr val="FFFFFF"/>
                </a:solidFill>
                <a:latin typeface="Montserrat Bold"/>
              </a:rPr>
              <a:t>Shopping Cart</a:t>
            </a:r>
          </a:p>
        </p:txBody>
      </p:sp>
      <p:sp>
        <p:nvSpPr>
          <p:cNvPr id="17" name="TextBox 17"/>
          <p:cNvSpPr txBox="1"/>
          <p:nvPr/>
        </p:nvSpPr>
        <p:spPr>
          <a:xfrm>
            <a:off x="12678419" y="8350712"/>
            <a:ext cx="3721418" cy="941609"/>
          </a:xfrm>
          <a:prstGeom prst="rect">
            <a:avLst/>
          </a:prstGeom>
        </p:spPr>
        <p:txBody>
          <a:bodyPr lIns="0" tIns="0" rIns="0" bIns="0" rtlCol="0" anchor="t">
            <a:spAutoFit/>
          </a:bodyPr>
          <a:lstStyle/>
          <a:p>
            <a:pPr algn="ctr">
              <a:lnSpc>
                <a:spcPts val="3750"/>
              </a:lnSpc>
              <a:spcBef>
                <a:spcPct val="0"/>
              </a:spcBef>
            </a:pPr>
            <a:r>
              <a:rPr lang="en-US" sz="2678">
                <a:solidFill>
                  <a:srgbClr val="FFFFFF"/>
                </a:solidFill>
                <a:latin typeface="Montserrat Bold"/>
              </a:rPr>
              <a:t>Integration with </a:t>
            </a:r>
          </a:p>
          <a:p>
            <a:pPr algn="ctr">
              <a:lnSpc>
                <a:spcPts val="3750"/>
              </a:lnSpc>
              <a:spcBef>
                <a:spcPct val="0"/>
              </a:spcBef>
            </a:pPr>
            <a:r>
              <a:rPr lang="en-US" sz="2678">
                <a:solidFill>
                  <a:srgbClr val="FFFFFF"/>
                </a:solidFill>
                <a:latin typeface="Montserrat Bold"/>
              </a:rPr>
              <a:t>PAYMENT GATEWAY</a:t>
            </a:r>
          </a:p>
        </p:txBody>
      </p:sp>
      <p:sp>
        <p:nvSpPr>
          <p:cNvPr id="18" name="TextBox 18"/>
          <p:cNvSpPr txBox="1"/>
          <p:nvPr/>
        </p:nvSpPr>
        <p:spPr>
          <a:xfrm>
            <a:off x="7199603" y="4219756"/>
            <a:ext cx="3123841" cy="941609"/>
          </a:xfrm>
          <a:prstGeom prst="rect">
            <a:avLst/>
          </a:prstGeom>
        </p:spPr>
        <p:txBody>
          <a:bodyPr lIns="0" tIns="0" rIns="0" bIns="0" rtlCol="0" anchor="t">
            <a:spAutoFit/>
          </a:bodyPr>
          <a:lstStyle/>
          <a:p>
            <a:pPr algn="ctr">
              <a:lnSpc>
                <a:spcPts val="3750"/>
              </a:lnSpc>
              <a:spcBef>
                <a:spcPct val="0"/>
              </a:spcBef>
            </a:pPr>
            <a:r>
              <a:rPr lang="en-US" sz="2678">
                <a:solidFill>
                  <a:srgbClr val="FFFFFF"/>
                </a:solidFill>
                <a:latin typeface="Montserrat Bold"/>
              </a:rPr>
              <a:t>Order Management</a:t>
            </a:r>
          </a:p>
        </p:txBody>
      </p:sp>
      <p:sp>
        <p:nvSpPr>
          <p:cNvPr id="20" name="TextBox 19">
            <a:extLst>
              <a:ext uri="{FF2B5EF4-FFF2-40B4-BE49-F238E27FC236}">
                <a16:creationId xmlns:a16="http://schemas.microsoft.com/office/drawing/2014/main" id="{C39C4B36-98E6-251A-7B72-D969DEC379EC}"/>
              </a:ext>
            </a:extLst>
          </p:cNvPr>
          <p:cNvSpPr txBox="1"/>
          <p:nvPr/>
        </p:nvSpPr>
        <p:spPr>
          <a:xfrm>
            <a:off x="8050127" y="8821516"/>
            <a:ext cx="2789420" cy="1200329"/>
          </a:xfrm>
          <a:prstGeom prst="rect">
            <a:avLst/>
          </a:prstGeom>
          <a:noFill/>
        </p:spPr>
        <p:txBody>
          <a:bodyPr wrap="square" rtlCol="0">
            <a:spAutoFit/>
          </a:bodyPr>
          <a:lstStyle/>
          <a:p>
            <a:r>
              <a:rPr lang="en-US" sz="3600" dirty="0">
                <a:solidFill>
                  <a:schemeClr val="bg1"/>
                </a:solidFill>
              </a:rPr>
              <a:t>USER DASHBOARD</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1A3D"/>
        </a:solidFill>
        <a:effectLst/>
      </p:bgPr>
    </p:bg>
    <p:spTree>
      <p:nvGrpSpPr>
        <p:cNvPr id="1" name=""/>
        <p:cNvGrpSpPr/>
        <p:nvPr/>
      </p:nvGrpSpPr>
      <p:grpSpPr>
        <a:xfrm>
          <a:off x="0" y="0"/>
          <a:ext cx="0" cy="0"/>
          <a:chOff x="0" y="0"/>
          <a:chExt cx="0" cy="0"/>
        </a:xfrm>
      </p:grpSpPr>
      <p:sp>
        <p:nvSpPr>
          <p:cNvPr id="2" name="Freeform 2"/>
          <p:cNvSpPr/>
          <p:nvPr/>
        </p:nvSpPr>
        <p:spPr>
          <a:xfrm flipH="1">
            <a:off x="10433611" y="1028700"/>
            <a:ext cx="11021475" cy="12111511"/>
          </a:xfrm>
          <a:custGeom>
            <a:avLst/>
            <a:gdLst/>
            <a:ahLst/>
            <a:cxnLst/>
            <a:rect l="l" t="t" r="r" b="b"/>
            <a:pathLst>
              <a:path w="11021475" h="12111511">
                <a:moveTo>
                  <a:pt x="11021475" y="0"/>
                </a:moveTo>
                <a:lnTo>
                  <a:pt x="0" y="0"/>
                </a:lnTo>
                <a:lnTo>
                  <a:pt x="0" y="12111511"/>
                </a:lnTo>
                <a:lnTo>
                  <a:pt x="11021475" y="12111511"/>
                </a:lnTo>
                <a:lnTo>
                  <a:pt x="110214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4148585" y="4963771"/>
            <a:ext cx="4271058" cy="5323229"/>
          </a:xfrm>
          <a:custGeom>
            <a:avLst/>
            <a:gdLst/>
            <a:ahLst/>
            <a:cxnLst/>
            <a:rect l="l" t="t" r="r" b="b"/>
            <a:pathLst>
              <a:path w="4271058" h="5323229">
                <a:moveTo>
                  <a:pt x="4271058" y="0"/>
                </a:moveTo>
                <a:lnTo>
                  <a:pt x="0" y="0"/>
                </a:lnTo>
                <a:lnTo>
                  <a:pt x="0" y="5323229"/>
                </a:lnTo>
                <a:lnTo>
                  <a:pt x="4271058" y="5323229"/>
                </a:lnTo>
                <a:lnTo>
                  <a:pt x="4271058" y="0"/>
                </a:lnTo>
                <a:close/>
              </a:path>
            </a:pathLst>
          </a:custGeom>
          <a:blipFill>
            <a:blip r:embed="rId4"/>
            <a:stretch>
              <a:fillRect l="-8493" r="-8897" b="-14224"/>
            </a:stretch>
          </a:blipFill>
        </p:spPr>
        <p:txBody>
          <a:bodyPr/>
          <a:lstStyle/>
          <a:p>
            <a:endParaRPr lang="en-US"/>
          </a:p>
        </p:txBody>
      </p:sp>
      <p:sp>
        <p:nvSpPr>
          <p:cNvPr id="4" name="TextBox 4"/>
          <p:cNvSpPr txBox="1"/>
          <p:nvPr/>
        </p:nvSpPr>
        <p:spPr>
          <a:xfrm>
            <a:off x="1028700" y="1467973"/>
            <a:ext cx="11457150" cy="7255838"/>
          </a:xfrm>
          <a:prstGeom prst="rect">
            <a:avLst/>
          </a:prstGeom>
        </p:spPr>
        <p:txBody>
          <a:bodyPr lIns="0" tIns="0" rIns="0" bIns="0" rtlCol="0" anchor="t">
            <a:spAutoFit/>
          </a:bodyPr>
          <a:lstStyle/>
          <a:p>
            <a:pPr>
              <a:lnSpc>
                <a:spcPts val="5686"/>
              </a:lnSpc>
            </a:pPr>
            <a:endParaRPr/>
          </a:p>
          <a:p>
            <a:pPr>
              <a:lnSpc>
                <a:spcPts val="5686"/>
              </a:lnSpc>
            </a:pPr>
            <a:r>
              <a:rPr lang="en-US" sz="4062">
                <a:solidFill>
                  <a:srgbClr val="00D8FF"/>
                </a:solidFill>
                <a:latin typeface="Belleza"/>
              </a:rPr>
              <a:t> </a:t>
            </a:r>
            <a:r>
              <a:rPr lang="en-US" sz="4062" u="sng">
                <a:solidFill>
                  <a:srgbClr val="00D8FF"/>
                </a:solidFill>
                <a:latin typeface="Belleza"/>
              </a:rPr>
              <a:t>PROBLEM</a:t>
            </a:r>
            <a:r>
              <a:rPr lang="en-US" sz="4062">
                <a:solidFill>
                  <a:srgbClr val="FFFFFF"/>
                </a:solidFill>
                <a:latin typeface="Belleza"/>
                <a:ea typeface="Belleza"/>
              </a:rPr>
              <a:t>⤵️</a:t>
            </a:r>
          </a:p>
          <a:p>
            <a:pPr marL="877010" lvl="1" indent="-438505">
              <a:lnSpc>
                <a:spcPts val="5686"/>
              </a:lnSpc>
              <a:buFont typeface="Arial"/>
              <a:buChar char="•"/>
            </a:pPr>
            <a:r>
              <a:rPr lang="en-US" sz="4062">
                <a:solidFill>
                  <a:srgbClr val="FFFFFF"/>
                </a:solidFill>
                <a:latin typeface="Bebas Neue Bold"/>
              </a:rPr>
              <a:t>Security is a critical concern in eCommerce. Issues like data    breaches, payment fraud, and unauthorized access need to be addressed.</a:t>
            </a:r>
          </a:p>
          <a:p>
            <a:pPr>
              <a:lnSpc>
                <a:spcPts val="5686"/>
              </a:lnSpc>
            </a:pPr>
            <a:r>
              <a:rPr lang="en-US" sz="4062">
                <a:solidFill>
                  <a:srgbClr val="FFFFFF"/>
                </a:solidFill>
                <a:latin typeface="Belleza Bold"/>
              </a:rPr>
              <a:t>  </a:t>
            </a:r>
            <a:r>
              <a:rPr lang="en-US" sz="4062" u="sng">
                <a:solidFill>
                  <a:srgbClr val="00D8FF"/>
                </a:solidFill>
                <a:latin typeface="Belleza Bold"/>
              </a:rPr>
              <a:t>SOLUTION</a:t>
            </a:r>
            <a:r>
              <a:rPr lang="en-US" sz="4062">
                <a:solidFill>
                  <a:srgbClr val="FFFFFF"/>
                </a:solidFill>
                <a:latin typeface="Belleza Bold"/>
                <a:ea typeface="Belleza Bold"/>
              </a:rPr>
              <a:t>⤵️</a:t>
            </a:r>
          </a:p>
          <a:p>
            <a:pPr marL="877010" lvl="1" indent="-438505" algn="just">
              <a:lnSpc>
                <a:spcPts val="5686"/>
              </a:lnSpc>
              <a:buFont typeface="Arial"/>
              <a:buChar char="•"/>
            </a:pPr>
            <a:r>
              <a:rPr lang="en-US" sz="4062">
                <a:solidFill>
                  <a:srgbClr val="FFFFFF"/>
                </a:solidFill>
                <a:latin typeface="Bebas Neue Bold"/>
              </a:rPr>
              <a:t>Implement secure coding practices, use HTTPS, encrypt sensitive data, validate inputs, and adhere to industry standards for payment processing. Regularly update dependencies and conduct security audits.</a:t>
            </a:r>
          </a:p>
        </p:txBody>
      </p:sp>
      <p:sp>
        <p:nvSpPr>
          <p:cNvPr id="5" name="Freeform 5"/>
          <p:cNvSpPr/>
          <p:nvPr/>
        </p:nvSpPr>
        <p:spPr>
          <a:xfrm>
            <a:off x="13967661" y="848971"/>
            <a:ext cx="2669476" cy="4114800"/>
          </a:xfrm>
          <a:custGeom>
            <a:avLst/>
            <a:gdLst/>
            <a:ahLst/>
            <a:cxnLst/>
            <a:rect l="l" t="t" r="r" b="b"/>
            <a:pathLst>
              <a:path w="2669476" h="4114800">
                <a:moveTo>
                  <a:pt x="0" y="0"/>
                </a:moveTo>
                <a:lnTo>
                  <a:pt x="2669477" y="0"/>
                </a:lnTo>
                <a:lnTo>
                  <a:pt x="266947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5467" y="307366"/>
            <a:ext cx="13663118" cy="721334"/>
          </a:xfrm>
          <a:prstGeom prst="rect">
            <a:avLst/>
          </a:prstGeom>
        </p:spPr>
        <p:txBody>
          <a:bodyPr lIns="0" tIns="0" rIns="0" bIns="0" rtlCol="0" anchor="t">
            <a:spAutoFit/>
          </a:bodyPr>
          <a:lstStyle/>
          <a:p>
            <a:pPr algn="ctr">
              <a:lnSpc>
                <a:spcPts val="5916"/>
              </a:lnSpc>
            </a:pPr>
            <a:r>
              <a:rPr lang="en-US" sz="4226">
                <a:solidFill>
                  <a:srgbClr val="000000"/>
                </a:solidFill>
                <a:latin typeface="League Spartan"/>
              </a:rPr>
              <a:t>PROBLEMS FACED DURING THE PRODUCTION:</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1A3D"/>
        </a:solidFill>
        <a:effectLst/>
      </p:bgPr>
    </p:bg>
    <p:spTree>
      <p:nvGrpSpPr>
        <p:cNvPr id="1" name=""/>
        <p:cNvGrpSpPr/>
        <p:nvPr/>
      </p:nvGrpSpPr>
      <p:grpSpPr>
        <a:xfrm>
          <a:off x="0" y="0"/>
          <a:ext cx="0" cy="0"/>
          <a:chOff x="0" y="0"/>
          <a:chExt cx="0" cy="0"/>
        </a:xfrm>
      </p:grpSpPr>
      <p:sp>
        <p:nvSpPr>
          <p:cNvPr id="2" name="Freeform 2"/>
          <p:cNvSpPr/>
          <p:nvPr/>
        </p:nvSpPr>
        <p:spPr>
          <a:xfrm flipH="1">
            <a:off x="10433611" y="1028700"/>
            <a:ext cx="11021475" cy="12111511"/>
          </a:xfrm>
          <a:custGeom>
            <a:avLst/>
            <a:gdLst/>
            <a:ahLst/>
            <a:cxnLst/>
            <a:rect l="l" t="t" r="r" b="b"/>
            <a:pathLst>
              <a:path w="11021475" h="12111511">
                <a:moveTo>
                  <a:pt x="11021475" y="0"/>
                </a:moveTo>
                <a:lnTo>
                  <a:pt x="0" y="0"/>
                </a:lnTo>
                <a:lnTo>
                  <a:pt x="0" y="12111511"/>
                </a:lnTo>
                <a:lnTo>
                  <a:pt x="11021475" y="12111511"/>
                </a:lnTo>
                <a:lnTo>
                  <a:pt x="1102147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4148585" y="4963771"/>
            <a:ext cx="4271058" cy="5323229"/>
          </a:xfrm>
          <a:custGeom>
            <a:avLst/>
            <a:gdLst/>
            <a:ahLst/>
            <a:cxnLst/>
            <a:rect l="l" t="t" r="r" b="b"/>
            <a:pathLst>
              <a:path w="4271058" h="5323229">
                <a:moveTo>
                  <a:pt x="4271058" y="0"/>
                </a:moveTo>
                <a:lnTo>
                  <a:pt x="0" y="0"/>
                </a:lnTo>
                <a:lnTo>
                  <a:pt x="0" y="5323229"/>
                </a:lnTo>
                <a:lnTo>
                  <a:pt x="4271058" y="5323229"/>
                </a:lnTo>
                <a:lnTo>
                  <a:pt x="4271058" y="0"/>
                </a:lnTo>
                <a:close/>
              </a:path>
            </a:pathLst>
          </a:custGeom>
          <a:blipFill>
            <a:blip r:embed="rId4"/>
            <a:stretch>
              <a:fillRect l="-8493" r="-8897" b="-14224"/>
            </a:stretch>
          </a:blipFill>
        </p:spPr>
        <p:txBody>
          <a:bodyPr/>
          <a:lstStyle/>
          <a:p>
            <a:endParaRPr lang="en-US"/>
          </a:p>
        </p:txBody>
      </p:sp>
      <p:pic>
        <p:nvPicPr>
          <p:cNvPr id="4" name="Picture 4"/>
          <p:cNvPicPr>
            <a:picLocks noChangeAspect="1"/>
          </p:cNvPicPr>
          <p:nvPr/>
        </p:nvPicPr>
        <p:blipFill>
          <a:blip r:embed="rId5"/>
          <a:srcRect/>
          <a:stretch>
            <a:fillRect/>
          </a:stretch>
        </p:blipFill>
        <p:spPr>
          <a:xfrm>
            <a:off x="13025241" y="393091"/>
            <a:ext cx="4903089" cy="5188454"/>
          </a:xfrm>
          <a:prstGeom prst="rect">
            <a:avLst/>
          </a:prstGeom>
        </p:spPr>
      </p:pic>
      <p:sp>
        <p:nvSpPr>
          <p:cNvPr id="5" name="TextBox 5"/>
          <p:cNvSpPr txBox="1"/>
          <p:nvPr/>
        </p:nvSpPr>
        <p:spPr>
          <a:xfrm>
            <a:off x="749987" y="1488463"/>
            <a:ext cx="11915387" cy="6788692"/>
          </a:xfrm>
          <a:prstGeom prst="rect">
            <a:avLst/>
          </a:prstGeom>
        </p:spPr>
        <p:txBody>
          <a:bodyPr lIns="0" tIns="0" rIns="0" bIns="0" rtlCol="0" anchor="t">
            <a:spAutoFit/>
          </a:bodyPr>
          <a:lstStyle/>
          <a:p>
            <a:pPr>
              <a:lnSpc>
                <a:spcPts val="5914"/>
              </a:lnSpc>
            </a:pPr>
            <a:endParaRPr/>
          </a:p>
          <a:p>
            <a:pPr>
              <a:lnSpc>
                <a:spcPts val="5914"/>
              </a:lnSpc>
            </a:pPr>
            <a:r>
              <a:rPr lang="en-US" sz="4224">
                <a:solidFill>
                  <a:srgbClr val="00D8FF"/>
                </a:solidFill>
                <a:latin typeface="Belleza"/>
              </a:rPr>
              <a:t> </a:t>
            </a:r>
            <a:r>
              <a:rPr lang="en-US" sz="4224" u="sng">
                <a:solidFill>
                  <a:srgbClr val="00D8FF"/>
                </a:solidFill>
                <a:latin typeface="Belleza"/>
              </a:rPr>
              <a:t>PROBLEM</a:t>
            </a:r>
            <a:r>
              <a:rPr lang="en-US" sz="4224">
                <a:solidFill>
                  <a:srgbClr val="FFFFFF"/>
                </a:solidFill>
                <a:latin typeface="Belleza"/>
                <a:ea typeface="Belleza"/>
              </a:rPr>
              <a:t>⤵️</a:t>
            </a:r>
          </a:p>
          <a:p>
            <a:pPr marL="912087" lvl="1" indent="-456043">
              <a:lnSpc>
                <a:spcPts val="5914"/>
              </a:lnSpc>
              <a:buFont typeface="Arial"/>
              <a:buChar char="•"/>
            </a:pPr>
            <a:r>
              <a:rPr lang="en-US" sz="4224">
                <a:solidFill>
                  <a:srgbClr val="FFFFFF"/>
                </a:solidFill>
                <a:latin typeface="Bebas Neue Bold"/>
              </a:rPr>
              <a:t>Integrating payment gateways can be complex, and different regions may have specific requirements.</a:t>
            </a:r>
          </a:p>
          <a:p>
            <a:pPr>
              <a:lnSpc>
                <a:spcPts val="5914"/>
              </a:lnSpc>
            </a:pPr>
            <a:r>
              <a:rPr lang="en-US" sz="4224">
                <a:solidFill>
                  <a:srgbClr val="FFFFFF"/>
                </a:solidFill>
                <a:latin typeface="Belleza Bold"/>
              </a:rPr>
              <a:t>  </a:t>
            </a:r>
            <a:r>
              <a:rPr lang="en-US" sz="4224" u="sng">
                <a:solidFill>
                  <a:srgbClr val="00D8FF"/>
                </a:solidFill>
                <a:latin typeface="Belleza Bold"/>
              </a:rPr>
              <a:t>SOLUTION</a:t>
            </a:r>
            <a:r>
              <a:rPr lang="en-US" sz="4224">
                <a:solidFill>
                  <a:srgbClr val="FFFFFF"/>
                </a:solidFill>
                <a:latin typeface="Belleza Bold"/>
                <a:ea typeface="Belleza Bold"/>
              </a:rPr>
              <a:t>⤵️</a:t>
            </a:r>
          </a:p>
          <a:p>
            <a:pPr marL="912087" lvl="1" indent="-456043" algn="just">
              <a:lnSpc>
                <a:spcPts val="5914"/>
              </a:lnSpc>
              <a:buFont typeface="Arial"/>
              <a:buChar char="•"/>
            </a:pPr>
            <a:r>
              <a:rPr lang="en-US" sz="4224">
                <a:solidFill>
                  <a:srgbClr val="FFFFFF"/>
                </a:solidFill>
                <a:latin typeface="Bebas Neue Bold"/>
              </a:rPr>
              <a:t>Choose widely used payment gateways with good documentation. Consider supporting multiple payment options. Ensure compliance with regional regulations and security standards. Test payment processes thoroughly.</a:t>
            </a:r>
          </a:p>
        </p:txBody>
      </p:sp>
      <p:sp>
        <p:nvSpPr>
          <p:cNvPr id="6" name="TextBox 6"/>
          <p:cNvSpPr txBox="1"/>
          <p:nvPr/>
        </p:nvSpPr>
        <p:spPr>
          <a:xfrm>
            <a:off x="485467" y="307366"/>
            <a:ext cx="13663118" cy="721334"/>
          </a:xfrm>
          <a:prstGeom prst="rect">
            <a:avLst/>
          </a:prstGeom>
        </p:spPr>
        <p:txBody>
          <a:bodyPr lIns="0" tIns="0" rIns="0" bIns="0" rtlCol="0" anchor="t">
            <a:spAutoFit/>
          </a:bodyPr>
          <a:lstStyle/>
          <a:p>
            <a:pPr algn="ctr">
              <a:lnSpc>
                <a:spcPts val="5916"/>
              </a:lnSpc>
            </a:pPr>
            <a:r>
              <a:rPr lang="en-US" sz="4226">
                <a:solidFill>
                  <a:srgbClr val="000000"/>
                </a:solidFill>
                <a:latin typeface="League Spartan"/>
              </a:rPr>
              <a:t>PROBLEMS FACED DURING THE PRODUCTION: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31A3D"/>
        </a:solidFill>
        <a:effectLst/>
      </p:bgPr>
    </p:bg>
    <p:spTree>
      <p:nvGrpSpPr>
        <p:cNvPr id="1" name=""/>
        <p:cNvGrpSpPr/>
        <p:nvPr/>
      </p:nvGrpSpPr>
      <p:grpSpPr>
        <a:xfrm>
          <a:off x="0" y="0"/>
          <a:ext cx="0" cy="0"/>
          <a:chOff x="0" y="0"/>
          <a:chExt cx="0" cy="0"/>
        </a:xfrm>
      </p:grpSpPr>
      <p:sp>
        <p:nvSpPr>
          <p:cNvPr id="2" name="TextBox 2"/>
          <p:cNvSpPr txBox="1"/>
          <p:nvPr/>
        </p:nvSpPr>
        <p:spPr>
          <a:xfrm>
            <a:off x="5358548" y="4294836"/>
            <a:ext cx="8207216" cy="1069246"/>
          </a:xfrm>
          <a:prstGeom prst="rect">
            <a:avLst/>
          </a:prstGeom>
        </p:spPr>
        <p:txBody>
          <a:bodyPr lIns="0" tIns="0" rIns="0" bIns="0" rtlCol="0" anchor="t">
            <a:spAutoFit/>
          </a:bodyPr>
          <a:lstStyle/>
          <a:p>
            <a:pPr algn="ctr">
              <a:lnSpc>
                <a:spcPts val="8790"/>
              </a:lnSpc>
              <a:spcBef>
                <a:spcPct val="0"/>
              </a:spcBef>
            </a:pPr>
            <a:r>
              <a:rPr lang="en-US" sz="6278">
                <a:solidFill>
                  <a:srgbClr val="E29417"/>
                </a:solidFill>
                <a:latin typeface="Comic Sans Bold"/>
              </a:rPr>
              <a:t>PROJECT TIMELINE</a:t>
            </a:r>
          </a:p>
        </p:txBody>
      </p:sp>
      <p:pic>
        <p:nvPicPr>
          <p:cNvPr id="3" name="Picture 3"/>
          <p:cNvPicPr>
            <a:picLocks noChangeAspect="1"/>
          </p:cNvPicPr>
          <p:nvPr/>
        </p:nvPicPr>
        <p:blipFill>
          <a:blip r:embed="rId2"/>
          <a:srcRect/>
          <a:stretch>
            <a:fillRect/>
          </a:stretch>
        </p:blipFill>
        <p:spPr>
          <a:xfrm>
            <a:off x="-1642238" y="4409136"/>
            <a:ext cx="6432826" cy="6207677"/>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1A3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24" r="-2224" b="-4570"/>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E1E"/>
        </a:solidFill>
        <a:effectLst/>
      </p:bgPr>
    </p:bg>
    <p:spTree>
      <p:nvGrpSpPr>
        <p:cNvPr id="1" name=""/>
        <p:cNvGrpSpPr/>
        <p:nvPr/>
      </p:nvGrpSpPr>
      <p:grpSpPr>
        <a:xfrm>
          <a:off x="0" y="0"/>
          <a:ext cx="0" cy="0"/>
          <a:chOff x="0" y="0"/>
          <a:chExt cx="0" cy="0"/>
        </a:xfrm>
      </p:grpSpPr>
      <p:sp>
        <p:nvSpPr>
          <p:cNvPr id="2" name="Freeform 2"/>
          <p:cNvSpPr/>
          <p:nvPr/>
        </p:nvSpPr>
        <p:spPr>
          <a:xfrm>
            <a:off x="0" y="100684"/>
            <a:ext cx="18559726" cy="10186316"/>
          </a:xfrm>
          <a:custGeom>
            <a:avLst/>
            <a:gdLst/>
            <a:ahLst/>
            <a:cxnLst/>
            <a:rect l="l" t="t" r="r" b="b"/>
            <a:pathLst>
              <a:path w="18559726" h="10186316">
                <a:moveTo>
                  <a:pt x="0" y="0"/>
                </a:moveTo>
                <a:lnTo>
                  <a:pt x="18559726" y="0"/>
                </a:lnTo>
                <a:lnTo>
                  <a:pt x="18559726" y="10186316"/>
                </a:lnTo>
                <a:lnTo>
                  <a:pt x="0" y="10186316"/>
                </a:lnTo>
                <a:lnTo>
                  <a:pt x="0" y="0"/>
                </a:lnTo>
                <a:close/>
              </a:path>
            </a:pathLst>
          </a:custGeom>
          <a:blipFill>
            <a:blip r:embed="rId2"/>
            <a:stretch>
              <a:fillRect t="-1244" b="-1244"/>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D2150"/>
        </a:solidFill>
        <a:effectLst/>
      </p:bgPr>
    </p:bg>
    <p:spTree>
      <p:nvGrpSpPr>
        <p:cNvPr id="1" name=""/>
        <p:cNvGrpSpPr/>
        <p:nvPr/>
      </p:nvGrpSpPr>
      <p:grpSpPr>
        <a:xfrm>
          <a:off x="0" y="0"/>
          <a:ext cx="0" cy="0"/>
          <a:chOff x="0" y="0"/>
          <a:chExt cx="0" cy="0"/>
        </a:xfrm>
      </p:grpSpPr>
      <p:sp>
        <p:nvSpPr>
          <p:cNvPr id="2" name="Freeform 2"/>
          <p:cNvSpPr/>
          <p:nvPr/>
        </p:nvSpPr>
        <p:spPr>
          <a:xfrm>
            <a:off x="-333042" y="-1194272"/>
            <a:ext cx="18954083" cy="12675543"/>
          </a:xfrm>
          <a:custGeom>
            <a:avLst/>
            <a:gdLst/>
            <a:ahLst/>
            <a:cxnLst/>
            <a:rect l="l" t="t" r="r" b="b"/>
            <a:pathLst>
              <a:path w="18954083" h="12675543">
                <a:moveTo>
                  <a:pt x="0" y="0"/>
                </a:moveTo>
                <a:lnTo>
                  <a:pt x="18954084" y="0"/>
                </a:lnTo>
                <a:lnTo>
                  <a:pt x="18954084" y="12675544"/>
                </a:lnTo>
                <a:lnTo>
                  <a:pt x="0" y="12675544"/>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1A3D"/>
        </a:solidFill>
        <a:effectLst/>
      </p:bgPr>
    </p:bg>
    <p:spTree>
      <p:nvGrpSpPr>
        <p:cNvPr id="1" name=""/>
        <p:cNvGrpSpPr/>
        <p:nvPr/>
      </p:nvGrpSpPr>
      <p:grpSpPr>
        <a:xfrm>
          <a:off x="0" y="0"/>
          <a:ext cx="0" cy="0"/>
          <a:chOff x="0" y="0"/>
          <a:chExt cx="0" cy="0"/>
        </a:xfrm>
      </p:grpSpPr>
      <p:sp>
        <p:nvSpPr>
          <p:cNvPr id="2" name="Freeform 2"/>
          <p:cNvSpPr/>
          <p:nvPr/>
        </p:nvSpPr>
        <p:spPr>
          <a:xfrm>
            <a:off x="1028700" y="8292716"/>
            <a:ext cx="993796" cy="991311"/>
          </a:xfrm>
          <a:custGeom>
            <a:avLst/>
            <a:gdLst/>
            <a:ahLst/>
            <a:cxnLst/>
            <a:rect l="l" t="t" r="r" b="b"/>
            <a:pathLst>
              <a:path w="993796" h="991311">
                <a:moveTo>
                  <a:pt x="0" y="0"/>
                </a:moveTo>
                <a:lnTo>
                  <a:pt x="993796" y="0"/>
                </a:lnTo>
                <a:lnTo>
                  <a:pt x="993796" y="991311"/>
                </a:lnTo>
                <a:lnTo>
                  <a:pt x="0" y="99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704147" y="1604572"/>
            <a:ext cx="2655906" cy="2655906"/>
          </a:xfrm>
          <a:custGeom>
            <a:avLst/>
            <a:gdLst/>
            <a:ahLst/>
            <a:cxnLst/>
            <a:rect l="l" t="t" r="r" b="b"/>
            <a:pathLst>
              <a:path w="2655906" h="2655906">
                <a:moveTo>
                  <a:pt x="0" y="0"/>
                </a:moveTo>
                <a:lnTo>
                  <a:pt x="2655906" y="0"/>
                </a:lnTo>
                <a:lnTo>
                  <a:pt x="2655906" y="2655906"/>
                </a:lnTo>
                <a:lnTo>
                  <a:pt x="0" y="2655906"/>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923959" y="-1191942"/>
            <a:ext cx="3100845" cy="3100845"/>
          </a:xfrm>
          <a:custGeom>
            <a:avLst/>
            <a:gdLst/>
            <a:ahLst/>
            <a:cxnLst/>
            <a:rect l="l" t="t" r="r" b="b"/>
            <a:pathLst>
              <a:path w="3100845" h="3100845">
                <a:moveTo>
                  <a:pt x="0" y="0"/>
                </a:moveTo>
                <a:lnTo>
                  <a:pt x="3100845" y="0"/>
                </a:lnTo>
                <a:lnTo>
                  <a:pt x="3100845" y="3100845"/>
                </a:lnTo>
                <a:lnTo>
                  <a:pt x="0" y="3100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493796" y="8292716"/>
            <a:ext cx="3531008" cy="3531008"/>
          </a:xfrm>
          <a:custGeom>
            <a:avLst/>
            <a:gdLst/>
            <a:ahLst/>
            <a:cxnLst/>
            <a:rect l="l" t="t" r="r" b="b"/>
            <a:pathLst>
              <a:path w="3531008" h="3531008">
                <a:moveTo>
                  <a:pt x="0" y="0"/>
                </a:moveTo>
                <a:lnTo>
                  <a:pt x="3531008" y="0"/>
                </a:lnTo>
                <a:lnTo>
                  <a:pt x="3531008" y="3531008"/>
                </a:lnTo>
                <a:lnTo>
                  <a:pt x="0" y="35310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944496" y="-933205"/>
            <a:ext cx="6079358" cy="6399324"/>
          </a:xfrm>
          <a:custGeom>
            <a:avLst/>
            <a:gdLst/>
            <a:ahLst/>
            <a:cxnLst/>
            <a:rect l="l" t="t" r="r" b="b"/>
            <a:pathLst>
              <a:path w="6079358" h="6399324">
                <a:moveTo>
                  <a:pt x="0" y="0"/>
                </a:moveTo>
                <a:lnTo>
                  <a:pt x="6079358" y="0"/>
                </a:lnTo>
                <a:lnTo>
                  <a:pt x="6079358" y="6399324"/>
                </a:lnTo>
                <a:lnTo>
                  <a:pt x="0" y="63993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7292084" y="473845"/>
            <a:ext cx="6041994" cy="995411"/>
          </a:xfrm>
          <a:prstGeom prst="rect">
            <a:avLst/>
          </a:prstGeom>
        </p:spPr>
        <p:txBody>
          <a:bodyPr lIns="0" tIns="0" rIns="0" bIns="0" rtlCol="0" anchor="t">
            <a:spAutoFit/>
          </a:bodyPr>
          <a:lstStyle/>
          <a:p>
            <a:pPr>
              <a:lnSpc>
                <a:spcPts val="8134"/>
              </a:lnSpc>
            </a:pPr>
            <a:r>
              <a:rPr lang="en-US" sz="5810">
                <a:solidFill>
                  <a:srgbClr val="FECF47"/>
                </a:solidFill>
                <a:latin typeface="Archivo Black"/>
              </a:rPr>
              <a:t>Introduction</a:t>
            </a:r>
          </a:p>
        </p:txBody>
      </p:sp>
      <p:sp>
        <p:nvSpPr>
          <p:cNvPr id="8" name="TextBox 8"/>
          <p:cNvSpPr txBox="1"/>
          <p:nvPr/>
        </p:nvSpPr>
        <p:spPr>
          <a:xfrm>
            <a:off x="5196177" y="1861278"/>
            <a:ext cx="12776685" cy="3563731"/>
          </a:xfrm>
          <a:prstGeom prst="rect">
            <a:avLst/>
          </a:prstGeom>
        </p:spPr>
        <p:txBody>
          <a:bodyPr lIns="0" tIns="0" rIns="0" bIns="0" rtlCol="0" anchor="t">
            <a:spAutoFit/>
          </a:bodyPr>
          <a:lstStyle/>
          <a:p>
            <a:pPr algn="just">
              <a:lnSpc>
                <a:spcPts val="3598"/>
              </a:lnSpc>
            </a:pPr>
            <a:r>
              <a:rPr lang="en-US" sz="2570">
                <a:solidFill>
                  <a:srgbClr val="FFFFFF"/>
                </a:solidFill>
                <a:latin typeface="Gotham Bold"/>
              </a:rPr>
              <a:t>E-commerce websites revolutionize the way we conduct business.  In this comprehensive presentation, we delve into the advantages  of these dynamic platforms. Discover why e-commerce is essential  for every business and learn how to effortlessly create an  exemplary project. Join us as we explore the world of online  commerce and unlock new opportunities for success.</a:t>
            </a:r>
          </a:p>
          <a:p>
            <a:pPr algn="just">
              <a:lnSpc>
                <a:spcPts val="3598"/>
              </a:lnSpc>
            </a:pPr>
            <a:endParaRPr lang="en-US" sz="2570">
              <a:solidFill>
                <a:srgbClr val="FFFFFF"/>
              </a:solidFill>
              <a:latin typeface="Gotham Bold"/>
            </a:endParaRPr>
          </a:p>
          <a:p>
            <a:pPr algn="just">
              <a:lnSpc>
                <a:spcPts val="3598"/>
              </a:lnSpc>
            </a:pPr>
            <a:endParaRPr lang="en-US" sz="2570">
              <a:solidFill>
                <a:srgbClr val="FFFFFF"/>
              </a:solidFill>
              <a:latin typeface="Gotham Bold"/>
            </a:endParaRPr>
          </a:p>
        </p:txBody>
      </p:sp>
      <p:sp>
        <p:nvSpPr>
          <p:cNvPr id="9" name="TextBox 9"/>
          <p:cNvSpPr txBox="1"/>
          <p:nvPr/>
        </p:nvSpPr>
        <p:spPr>
          <a:xfrm>
            <a:off x="378417" y="5340146"/>
            <a:ext cx="17059274" cy="4657029"/>
          </a:xfrm>
          <a:prstGeom prst="rect">
            <a:avLst/>
          </a:prstGeom>
        </p:spPr>
        <p:txBody>
          <a:bodyPr lIns="0" tIns="0" rIns="0" bIns="0" rtlCol="0" anchor="t">
            <a:spAutoFit/>
          </a:bodyPr>
          <a:lstStyle/>
          <a:p>
            <a:pPr algn="ctr">
              <a:lnSpc>
                <a:spcPts val="3713"/>
              </a:lnSpc>
            </a:pPr>
            <a:r>
              <a:rPr lang="en-US" sz="2652" u="sng">
                <a:solidFill>
                  <a:srgbClr val="7CEDE7"/>
                </a:solidFill>
                <a:latin typeface="Comic Sans"/>
              </a:rPr>
              <a:t>PURPOSE OF E-COMMERCE WEBSITE :</a:t>
            </a:r>
          </a:p>
          <a:p>
            <a:pPr marL="572653" lvl="1" indent="-286326" algn="ctr">
              <a:lnSpc>
                <a:spcPts val="3713"/>
              </a:lnSpc>
              <a:buFont typeface="Arial"/>
              <a:buChar char="•"/>
            </a:pPr>
            <a:r>
              <a:rPr lang="en-US" sz="2652" u="sng">
                <a:solidFill>
                  <a:srgbClr val="FFFFFF"/>
                </a:solidFill>
                <a:latin typeface="Canva Sans Bold"/>
              </a:rPr>
              <a:t>Global Reach</a:t>
            </a:r>
            <a:r>
              <a:rPr lang="en-US" sz="2652">
                <a:solidFill>
                  <a:srgbClr val="FFFFFF"/>
                </a:solidFill>
                <a:latin typeface="Canva Sans Bold"/>
              </a:rPr>
              <a:t>: Increased Market Reach: An eCommerce platform allows businesses to reach a global audience without the constraints of physical location, enabling them to expand beyond local markets.</a:t>
            </a:r>
          </a:p>
          <a:p>
            <a:pPr marL="572653" lvl="1" indent="-286326" algn="ctr">
              <a:lnSpc>
                <a:spcPts val="3713"/>
              </a:lnSpc>
              <a:buFont typeface="Arial"/>
              <a:buChar char="•"/>
            </a:pPr>
            <a:r>
              <a:rPr lang="en-US" sz="2652" u="sng">
                <a:solidFill>
                  <a:srgbClr val="FFFFFF"/>
                </a:solidFill>
                <a:latin typeface="Canva Sans Bold"/>
              </a:rPr>
              <a:t>Convenience and Accessibility:</a:t>
            </a:r>
            <a:r>
              <a:rPr lang="en-US" sz="2652">
                <a:solidFill>
                  <a:srgbClr val="FFFFFF"/>
                </a:solidFill>
                <a:latin typeface="Canva Sans Bold"/>
              </a:rPr>
              <a:t> 24/7 Accessibility: eCommerce platforms provide users with the convenience of shopping anytime, anywhere, without the limitations of traditional brick-and-mortar store hours.</a:t>
            </a:r>
          </a:p>
          <a:p>
            <a:pPr marL="572653" lvl="1" indent="-286326" algn="ctr">
              <a:lnSpc>
                <a:spcPts val="3713"/>
              </a:lnSpc>
              <a:buFont typeface="Arial"/>
              <a:buChar char="•"/>
            </a:pPr>
            <a:r>
              <a:rPr lang="en-US" sz="2652" u="sng">
                <a:solidFill>
                  <a:srgbClr val="FFFFFF"/>
                </a:solidFill>
                <a:latin typeface="Canva Sans Bold"/>
              </a:rPr>
              <a:t>Customer Experience:</a:t>
            </a:r>
            <a:r>
              <a:rPr lang="en-US" sz="2652">
                <a:solidFill>
                  <a:srgbClr val="FFFFFF"/>
                </a:solidFill>
                <a:latin typeface="Canva Sans Bold"/>
              </a:rPr>
              <a:t> Enhanced Customer Experience: Providing a user-friendly and convenient online shopping experience can lead to higher customer satisfaction and loyalty.</a:t>
            </a:r>
          </a:p>
          <a:p>
            <a:pPr algn="ctr">
              <a:lnSpc>
                <a:spcPts val="3713"/>
              </a:lnSpc>
            </a:pPr>
            <a:endParaRPr lang="en-US" sz="2652">
              <a:solidFill>
                <a:srgbClr val="FFFFFF"/>
              </a:solidFill>
              <a:latin typeface="Canva Sans Bold"/>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1A3D"/>
        </a:solidFill>
        <a:effectLst/>
      </p:bgPr>
    </p:bg>
    <p:spTree>
      <p:nvGrpSpPr>
        <p:cNvPr id="1" name=""/>
        <p:cNvGrpSpPr/>
        <p:nvPr/>
      </p:nvGrpSpPr>
      <p:grpSpPr>
        <a:xfrm>
          <a:off x="0" y="0"/>
          <a:ext cx="0" cy="0"/>
          <a:chOff x="0" y="0"/>
          <a:chExt cx="0" cy="0"/>
        </a:xfrm>
      </p:grpSpPr>
      <p:sp>
        <p:nvSpPr>
          <p:cNvPr id="2" name="Freeform 2"/>
          <p:cNvSpPr/>
          <p:nvPr/>
        </p:nvSpPr>
        <p:spPr>
          <a:xfrm>
            <a:off x="1028700" y="8292716"/>
            <a:ext cx="1603866" cy="1599856"/>
          </a:xfrm>
          <a:custGeom>
            <a:avLst/>
            <a:gdLst/>
            <a:ahLst/>
            <a:cxnLst/>
            <a:rect l="l" t="t" r="r" b="b"/>
            <a:pathLst>
              <a:path w="1603866" h="1599856">
                <a:moveTo>
                  <a:pt x="0" y="0"/>
                </a:moveTo>
                <a:lnTo>
                  <a:pt x="1603866" y="0"/>
                </a:lnTo>
                <a:lnTo>
                  <a:pt x="1603866" y="1599856"/>
                </a:lnTo>
                <a:lnTo>
                  <a:pt x="0" y="1599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577986" y="-1716677"/>
            <a:ext cx="3100845" cy="3100845"/>
          </a:xfrm>
          <a:custGeom>
            <a:avLst/>
            <a:gdLst/>
            <a:ahLst/>
            <a:cxnLst/>
            <a:rect l="l" t="t" r="r" b="b"/>
            <a:pathLst>
              <a:path w="3100845" h="3100845">
                <a:moveTo>
                  <a:pt x="0" y="0"/>
                </a:moveTo>
                <a:lnTo>
                  <a:pt x="3100845" y="0"/>
                </a:lnTo>
                <a:lnTo>
                  <a:pt x="3100845" y="3100845"/>
                </a:lnTo>
                <a:lnTo>
                  <a:pt x="0" y="3100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493796" y="8292716"/>
            <a:ext cx="3531008" cy="3531008"/>
          </a:xfrm>
          <a:custGeom>
            <a:avLst/>
            <a:gdLst/>
            <a:ahLst/>
            <a:cxnLst/>
            <a:rect l="l" t="t" r="r" b="b"/>
            <a:pathLst>
              <a:path w="3531008" h="3531008">
                <a:moveTo>
                  <a:pt x="0" y="0"/>
                </a:moveTo>
                <a:lnTo>
                  <a:pt x="3531008" y="0"/>
                </a:lnTo>
                <a:lnTo>
                  <a:pt x="3531008" y="3531008"/>
                </a:lnTo>
                <a:lnTo>
                  <a:pt x="0" y="35310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1455182" y="2242022"/>
            <a:ext cx="6832818" cy="6012880"/>
          </a:xfrm>
          <a:custGeom>
            <a:avLst/>
            <a:gdLst/>
            <a:ahLst/>
            <a:cxnLst/>
            <a:rect l="l" t="t" r="r" b="b"/>
            <a:pathLst>
              <a:path w="6832818" h="6012880">
                <a:moveTo>
                  <a:pt x="0" y="0"/>
                </a:moveTo>
                <a:lnTo>
                  <a:pt x="6832818" y="0"/>
                </a:lnTo>
                <a:lnTo>
                  <a:pt x="6832818" y="6012880"/>
                </a:lnTo>
                <a:lnTo>
                  <a:pt x="0" y="6012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615345" y="2242022"/>
            <a:ext cx="2655906" cy="2655906"/>
          </a:xfrm>
          <a:custGeom>
            <a:avLst/>
            <a:gdLst/>
            <a:ahLst/>
            <a:cxnLst/>
            <a:rect l="l" t="t" r="r" b="b"/>
            <a:pathLst>
              <a:path w="2655906" h="2655906">
                <a:moveTo>
                  <a:pt x="0" y="0"/>
                </a:moveTo>
                <a:lnTo>
                  <a:pt x="2655906" y="0"/>
                </a:lnTo>
                <a:lnTo>
                  <a:pt x="2655906" y="2655906"/>
                </a:lnTo>
                <a:lnTo>
                  <a:pt x="0" y="2655906"/>
                </a:lnTo>
                <a:lnTo>
                  <a:pt x="0" y="0"/>
                </a:lnTo>
                <a:close/>
              </a:path>
            </a:pathLst>
          </a:custGeom>
          <a:blipFill>
            <a:blip r:embed="rId8">
              <a:alphaModFix amt="5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028700" y="562292"/>
            <a:ext cx="13628464" cy="837565"/>
          </a:xfrm>
          <a:prstGeom prst="rect">
            <a:avLst/>
          </a:prstGeom>
        </p:spPr>
        <p:txBody>
          <a:bodyPr lIns="0" tIns="0" rIns="0" bIns="0" rtlCol="0" anchor="t">
            <a:spAutoFit/>
          </a:bodyPr>
          <a:lstStyle/>
          <a:p>
            <a:pPr>
              <a:lnSpc>
                <a:spcPts val="6859"/>
              </a:lnSpc>
            </a:pPr>
            <a:r>
              <a:rPr lang="en-US" sz="4899">
                <a:solidFill>
                  <a:srgbClr val="FF9C19"/>
                </a:solidFill>
                <a:latin typeface="Archivo Black"/>
              </a:rPr>
              <a:t>Importance of E - commerce websites</a:t>
            </a:r>
          </a:p>
        </p:txBody>
      </p:sp>
      <p:sp>
        <p:nvSpPr>
          <p:cNvPr id="8" name="TextBox 8"/>
          <p:cNvSpPr txBox="1"/>
          <p:nvPr/>
        </p:nvSpPr>
        <p:spPr>
          <a:xfrm>
            <a:off x="1028700" y="3301469"/>
            <a:ext cx="9661306" cy="860425"/>
          </a:xfrm>
          <a:prstGeom prst="rect">
            <a:avLst/>
          </a:prstGeom>
        </p:spPr>
        <p:txBody>
          <a:bodyPr lIns="0" tIns="0" rIns="0" bIns="0" rtlCol="0" anchor="t">
            <a:spAutoFit/>
          </a:bodyPr>
          <a:lstStyle/>
          <a:p>
            <a:pPr marL="539751" lvl="1" indent="-269876">
              <a:lnSpc>
                <a:spcPts val="3500"/>
              </a:lnSpc>
              <a:buFont typeface="Arial"/>
              <a:buChar char="•"/>
            </a:pPr>
            <a:r>
              <a:rPr lang="en-US" sz="2500">
                <a:solidFill>
                  <a:srgbClr val="FFFFFF"/>
                </a:solidFill>
                <a:latin typeface="Montserrat Bold"/>
              </a:rPr>
              <a:t>E-commerce websites have become an essential tool for  businesses in today's digital era.</a:t>
            </a:r>
          </a:p>
        </p:txBody>
      </p:sp>
      <p:sp>
        <p:nvSpPr>
          <p:cNvPr id="9" name="TextBox 9"/>
          <p:cNvSpPr txBox="1"/>
          <p:nvPr/>
        </p:nvSpPr>
        <p:spPr>
          <a:xfrm>
            <a:off x="1028700" y="4457169"/>
            <a:ext cx="10153543" cy="3489325"/>
          </a:xfrm>
          <a:prstGeom prst="rect">
            <a:avLst/>
          </a:prstGeom>
        </p:spPr>
        <p:txBody>
          <a:bodyPr lIns="0" tIns="0" rIns="0" bIns="0" rtlCol="0" anchor="t">
            <a:spAutoFit/>
          </a:bodyPr>
          <a:lstStyle/>
          <a:p>
            <a:pPr marL="539751" lvl="1" indent="-269876">
              <a:lnSpc>
                <a:spcPts val="3500"/>
              </a:lnSpc>
              <a:buFont typeface="Arial"/>
              <a:buChar char="•"/>
            </a:pPr>
            <a:r>
              <a:rPr lang="en-US" sz="2500">
                <a:solidFill>
                  <a:srgbClr val="FFFFFF"/>
                </a:solidFill>
                <a:latin typeface="Montserrat Bold"/>
              </a:rPr>
              <a:t>Additionally, e-commerce websites  offer cost savings in terms of reduced overhead expenses and  personalized marketing strategies to target specific customer  segments</a:t>
            </a:r>
          </a:p>
          <a:p>
            <a:pPr>
              <a:lnSpc>
                <a:spcPts val="3500"/>
              </a:lnSpc>
            </a:pPr>
            <a:endParaRPr lang="en-US" sz="2500">
              <a:solidFill>
                <a:srgbClr val="FFFFFF"/>
              </a:solidFill>
              <a:latin typeface="Montserrat Bold"/>
            </a:endParaRPr>
          </a:p>
          <a:p>
            <a:pPr marL="539751" lvl="1" indent="-269876">
              <a:lnSpc>
                <a:spcPts val="3500"/>
              </a:lnSpc>
              <a:buFont typeface="Arial"/>
              <a:buChar char="•"/>
            </a:pPr>
            <a:r>
              <a:rPr lang="en-US" sz="2500">
                <a:solidFill>
                  <a:srgbClr val="FFFFFF"/>
                </a:solidFill>
                <a:latin typeface="Montserrat Bold"/>
              </a:rPr>
              <a:t>Overall, they enhance the customer experience by  providinga seamless and user-friendly interface for browsing and  purchasing products or services</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2150"/>
        </a:solidFill>
        <a:effectLst/>
      </p:bgPr>
    </p:bg>
    <p:spTree>
      <p:nvGrpSpPr>
        <p:cNvPr id="1" name=""/>
        <p:cNvGrpSpPr/>
        <p:nvPr/>
      </p:nvGrpSpPr>
      <p:grpSpPr>
        <a:xfrm>
          <a:off x="0" y="0"/>
          <a:ext cx="0" cy="0"/>
          <a:chOff x="0" y="0"/>
          <a:chExt cx="0" cy="0"/>
        </a:xfrm>
      </p:grpSpPr>
      <p:sp>
        <p:nvSpPr>
          <p:cNvPr id="2" name="Freeform 2"/>
          <p:cNvSpPr/>
          <p:nvPr/>
        </p:nvSpPr>
        <p:spPr>
          <a:xfrm>
            <a:off x="8769044" y="3350073"/>
            <a:ext cx="749827" cy="747952"/>
          </a:xfrm>
          <a:custGeom>
            <a:avLst/>
            <a:gdLst/>
            <a:ahLst/>
            <a:cxnLst/>
            <a:rect l="l" t="t" r="r" b="b"/>
            <a:pathLst>
              <a:path w="749827" h="747952">
                <a:moveTo>
                  <a:pt x="0" y="0"/>
                </a:moveTo>
                <a:lnTo>
                  <a:pt x="749827" y="0"/>
                </a:lnTo>
                <a:lnTo>
                  <a:pt x="749827" y="747952"/>
                </a:lnTo>
                <a:lnTo>
                  <a:pt x="0" y="7479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542896" y="4600349"/>
            <a:ext cx="3471294" cy="2273697"/>
          </a:xfrm>
          <a:custGeom>
            <a:avLst/>
            <a:gdLst/>
            <a:ahLst/>
            <a:cxnLst/>
            <a:rect l="l" t="t" r="r" b="b"/>
            <a:pathLst>
              <a:path w="3471294" h="2273697">
                <a:moveTo>
                  <a:pt x="0" y="0"/>
                </a:moveTo>
                <a:lnTo>
                  <a:pt x="3471293" y="0"/>
                </a:lnTo>
                <a:lnTo>
                  <a:pt x="3471293" y="2273698"/>
                </a:lnTo>
                <a:lnTo>
                  <a:pt x="0" y="22736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7932298" y="4640564"/>
            <a:ext cx="2094068" cy="2094068"/>
          </a:xfrm>
          <a:custGeom>
            <a:avLst/>
            <a:gdLst/>
            <a:ahLst/>
            <a:cxnLst/>
            <a:rect l="l" t="t" r="r" b="b"/>
            <a:pathLst>
              <a:path w="2094068" h="2094068">
                <a:moveTo>
                  <a:pt x="0" y="0"/>
                </a:moveTo>
                <a:lnTo>
                  <a:pt x="2094068" y="0"/>
                </a:lnTo>
                <a:lnTo>
                  <a:pt x="2094068" y="2094068"/>
                </a:lnTo>
                <a:lnTo>
                  <a:pt x="0" y="20940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2626383" y="4682614"/>
            <a:ext cx="2905513" cy="2052019"/>
          </a:xfrm>
          <a:custGeom>
            <a:avLst/>
            <a:gdLst/>
            <a:ahLst/>
            <a:cxnLst/>
            <a:rect l="l" t="t" r="r" b="b"/>
            <a:pathLst>
              <a:path w="2905513" h="2052019">
                <a:moveTo>
                  <a:pt x="0" y="0"/>
                </a:moveTo>
                <a:lnTo>
                  <a:pt x="2905513" y="0"/>
                </a:lnTo>
                <a:lnTo>
                  <a:pt x="2905513" y="2052018"/>
                </a:lnTo>
                <a:lnTo>
                  <a:pt x="0" y="20520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85433" y="-663482"/>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6551945" y="-123615"/>
            <a:ext cx="1722187" cy="2304630"/>
          </a:xfrm>
          <a:custGeom>
            <a:avLst/>
            <a:gdLst/>
            <a:ahLst/>
            <a:cxnLst/>
            <a:rect l="l" t="t" r="r" b="b"/>
            <a:pathLst>
              <a:path w="1722187" h="2304630">
                <a:moveTo>
                  <a:pt x="0" y="0"/>
                </a:moveTo>
                <a:lnTo>
                  <a:pt x="1722187" y="0"/>
                </a:lnTo>
                <a:lnTo>
                  <a:pt x="1722187" y="2304630"/>
                </a:lnTo>
                <a:lnTo>
                  <a:pt x="0" y="23046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551945" y="8633619"/>
            <a:ext cx="2107218" cy="2178515"/>
          </a:xfrm>
          <a:custGeom>
            <a:avLst/>
            <a:gdLst/>
            <a:ahLst/>
            <a:cxnLst/>
            <a:rect l="l" t="t" r="r" b="b"/>
            <a:pathLst>
              <a:path w="2107218" h="2178515">
                <a:moveTo>
                  <a:pt x="0" y="0"/>
                </a:moveTo>
                <a:lnTo>
                  <a:pt x="2107218" y="0"/>
                </a:lnTo>
                <a:lnTo>
                  <a:pt x="2107218" y="2178515"/>
                </a:lnTo>
                <a:lnTo>
                  <a:pt x="0" y="217851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612750">
            <a:off x="7441872" y="8948916"/>
            <a:ext cx="3707824" cy="1691695"/>
          </a:xfrm>
          <a:custGeom>
            <a:avLst/>
            <a:gdLst/>
            <a:ahLst/>
            <a:cxnLst/>
            <a:rect l="l" t="t" r="r" b="b"/>
            <a:pathLst>
              <a:path w="3707824" h="1691695">
                <a:moveTo>
                  <a:pt x="0" y="0"/>
                </a:moveTo>
                <a:lnTo>
                  <a:pt x="3707825" y="0"/>
                </a:lnTo>
                <a:lnTo>
                  <a:pt x="3707825" y="1691695"/>
                </a:lnTo>
                <a:lnTo>
                  <a:pt x="0" y="1691695"/>
                </a:lnTo>
                <a:lnTo>
                  <a:pt x="0" y="0"/>
                </a:lnTo>
                <a:close/>
              </a:path>
            </a:pathLst>
          </a:custGeom>
          <a:blipFill>
            <a:blip r:embed="rId16"/>
            <a:stretch>
              <a:fillRect/>
            </a:stretch>
          </a:blipFill>
        </p:spPr>
        <p:txBody>
          <a:bodyPr/>
          <a:lstStyle/>
          <a:p>
            <a:endParaRPr lang="en-US"/>
          </a:p>
        </p:txBody>
      </p:sp>
      <p:sp>
        <p:nvSpPr>
          <p:cNvPr id="10" name="Freeform 10"/>
          <p:cNvSpPr/>
          <p:nvPr/>
        </p:nvSpPr>
        <p:spPr>
          <a:xfrm rot="-289133">
            <a:off x="-125570" y="7620766"/>
            <a:ext cx="2043069" cy="2993507"/>
          </a:xfrm>
          <a:custGeom>
            <a:avLst/>
            <a:gdLst/>
            <a:ahLst/>
            <a:cxnLst/>
            <a:rect l="l" t="t" r="r" b="b"/>
            <a:pathLst>
              <a:path w="2043069" h="2993507">
                <a:moveTo>
                  <a:pt x="0" y="0"/>
                </a:moveTo>
                <a:lnTo>
                  <a:pt x="2043068" y="0"/>
                </a:lnTo>
                <a:lnTo>
                  <a:pt x="2043068" y="2993507"/>
                </a:lnTo>
                <a:lnTo>
                  <a:pt x="0" y="299350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TextBox 11"/>
          <p:cNvSpPr txBox="1"/>
          <p:nvPr/>
        </p:nvSpPr>
        <p:spPr>
          <a:xfrm>
            <a:off x="1837748" y="1926797"/>
            <a:ext cx="15390542" cy="920952"/>
          </a:xfrm>
          <a:prstGeom prst="rect">
            <a:avLst/>
          </a:prstGeom>
        </p:spPr>
        <p:txBody>
          <a:bodyPr lIns="0" tIns="0" rIns="0" bIns="0" rtlCol="0" anchor="t">
            <a:spAutoFit/>
          </a:bodyPr>
          <a:lstStyle/>
          <a:p>
            <a:pPr algn="ctr">
              <a:lnSpc>
                <a:spcPts val="7513"/>
              </a:lnSpc>
            </a:pPr>
            <a:r>
              <a:rPr lang="en-US" sz="5367">
                <a:solidFill>
                  <a:srgbClr val="FFEA2B"/>
                </a:solidFill>
                <a:latin typeface="Archivo Black"/>
              </a:rPr>
              <a:t>WHY AN E-COMMERCE WEBSITE?</a:t>
            </a:r>
          </a:p>
        </p:txBody>
      </p:sp>
      <p:sp>
        <p:nvSpPr>
          <p:cNvPr id="12" name="TextBox 12"/>
          <p:cNvSpPr txBox="1"/>
          <p:nvPr/>
        </p:nvSpPr>
        <p:spPr>
          <a:xfrm>
            <a:off x="6340906" y="7077350"/>
            <a:ext cx="5606102" cy="462891"/>
          </a:xfrm>
          <a:prstGeom prst="rect">
            <a:avLst/>
          </a:prstGeom>
        </p:spPr>
        <p:txBody>
          <a:bodyPr lIns="0" tIns="0" rIns="0" bIns="0" rtlCol="0" anchor="t">
            <a:spAutoFit/>
          </a:bodyPr>
          <a:lstStyle/>
          <a:p>
            <a:pPr algn="ctr">
              <a:lnSpc>
                <a:spcPts val="3806"/>
              </a:lnSpc>
            </a:pPr>
            <a:r>
              <a:rPr lang="en-US" sz="2718">
                <a:solidFill>
                  <a:srgbClr val="FFFFFF"/>
                </a:solidFill>
                <a:latin typeface="Montserrat"/>
              </a:rPr>
              <a:t>Real-time Updates</a:t>
            </a:r>
          </a:p>
        </p:txBody>
      </p:sp>
      <p:sp>
        <p:nvSpPr>
          <p:cNvPr id="13" name="TextBox 13"/>
          <p:cNvSpPr txBox="1"/>
          <p:nvPr/>
        </p:nvSpPr>
        <p:spPr>
          <a:xfrm>
            <a:off x="11275061" y="7144025"/>
            <a:ext cx="5833306" cy="483017"/>
          </a:xfrm>
          <a:prstGeom prst="rect">
            <a:avLst/>
          </a:prstGeom>
        </p:spPr>
        <p:txBody>
          <a:bodyPr lIns="0" tIns="0" rIns="0" bIns="0" rtlCol="0" anchor="t">
            <a:spAutoFit/>
          </a:bodyPr>
          <a:lstStyle/>
          <a:p>
            <a:pPr algn="ctr">
              <a:lnSpc>
                <a:spcPts val="4084"/>
              </a:lnSpc>
            </a:pPr>
            <a:r>
              <a:rPr lang="en-US" sz="2917">
                <a:solidFill>
                  <a:srgbClr val="FFFFFF"/>
                </a:solidFill>
                <a:latin typeface="Montserrat"/>
              </a:rPr>
              <a:t>Security</a:t>
            </a:r>
          </a:p>
        </p:txBody>
      </p:sp>
      <p:sp>
        <p:nvSpPr>
          <p:cNvPr id="14" name="TextBox 14"/>
          <p:cNvSpPr txBox="1"/>
          <p:nvPr/>
        </p:nvSpPr>
        <p:spPr>
          <a:xfrm>
            <a:off x="1837748" y="7077350"/>
            <a:ext cx="5110150" cy="462891"/>
          </a:xfrm>
          <a:prstGeom prst="rect">
            <a:avLst/>
          </a:prstGeom>
        </p:spPr>
        <p:txBody>
          <a:bodyPr lIns="0" tIns="0" rIns="0" bIns="0" rtlCol="0" anchor="t">
            <a:spAutoFit/>
          </a:bodyPr>
          <a:lstStyle/>
          <a:p>
            <a:pPr algn="ctr">
              <a:lnSpc>
                <a:spcPts val="3806"/>
              </a:lnSpc>
            </a:pPr>
            <a:r>
              <a:rPr lang="en-US" sz="2718">
                <a:solidFill>
                  <a:srgbClr val="FFFFFF"/>
                </a:solidFill>
                <a:latin typeface="Montserrat"/>
              </a:rPr>
              <a:t>Add items to cart</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1A3D"/>
        </a:solidFill>
        <a:effectLst/>
      </p:bgPr>
    </p:bg>
    <p:spTree>
      <p:nvGrpSpPr>
        <p:cNvPr id="1" name=""/>
        <p:cNvGrpSpPr/>
        <p:nvPr/>
      </p:nvGrpSpPr>
      <p:grpSpPr>
        <a:xfrm>
          <a:off x="0" y="0"/>
          <a:ext cx="0" cy="0"/>
          <a:chOff x="0" y="0"/>
          <a:chExt cx="0" cy="0"/>
        </a:xfrm>
      </p:grpSpPr>
      <p:sp>
        <p:nvSpPr>
          <p:cNvPr id="2" name="Freeform 2"/>
          <p:cNvSpPr/>
          <p:nvPr/>
        </p:nvSpPr>
        <p:spPr>
          <a:xfrm>
            <a:off x="7994598" y="3204972"/>
            <a:ext cx="7315200" cy="3877056"/>
          </a:xfrm>
          <a:custGeom>
            <a:avLst/>
            <a:gdLst/>
            <a:ahLst/>
            <a:cxnLst/>
            <a:rect l="l" t="t" r="r" b="b"/>
            <a:pathLst>
              <a:path w="7315200" h="3877056">
                <a:moveTo>
                  <a:pt x="0" y="0"/>
                </a:moveTo>
                <a:lnTo>
                  <a:pt x="7315200" y="0"/>
                </a:lnTo>
                <a:lnTo>
                  <a:pt x="7315200" y="3877056"/>
                </a:lnTo>
                <a:lnTo>
                  <a:pt x="0" y="3877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rot="-3954602">
            <a:off x="-925213" y="4002379"/>
            <a:ext cx="3091278" cy="2704868"/>
          </a:xfrm>
          <a:prstGeom prst="rect">
            <a:avLst/>
          </a:prstGeom>
        </p:spPr>
      </p:pic>
      <p:sp>
        <p:nvSpPr>
          <p:cNvPr id="4" name="TextBox 4"/>
          <p:cNvSpPr txBox="1"/>
          <p:nvPr/>
        </p:nvSpPr>
        <p:spPr>
          <a:xfrm>
            <a:off x="2302095" y="4278300"/>
            <a:ext cx="8401869" cy="1558949"/>
          </a:xfrm>
          <a:prstGeom prst="rect">
            <a:avLst/>
          </a:prstGeom>
        </p:spPr>
        <p:txBody>
          <a:bodyPr lIns="0" tIns="0" rIns="0" bIns="0" rtlCol="0" anchor="t">
            <a:spAutoFit/>
          </a:bodyPr>
          <a:lstStyle/>
          <a:p>
            <a:pPr algn="ctr">
              <a:lnSpc>
                <a:spcPts val="12773"/>
              </a:lnSpc>
              <a:spcBef>
                <a:spcPct val="0"/>
              </a:spcBef>
            </a:pPr>
            <a:r>
              <a:rPr lang="en-US" sz="9124">
                <a:solidFill>
                  <a:srgbClr val="FFEA2B"/>
                </a:solidFill>
                <a:latin typeface="Montserrat Bold"/>
              </a:rPr>
              <a:t>HOW IT GOES</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D2150"/>
        </a:solidFill>
        <a:effectLst/>
      </p:bgPr>
    </p:bg>
    <p:spTree>
      <p:nvGrpSpPr>
        <p:cNvPr id="1" name=""/>
        <p:cNvGrpSpPr/>
        <p:nvPr/>
      </p:nvGrpSpPr>
      <p:grpSpPr>
        <a:xfrm>
          <a:off x="0" y="0"/>
          <a:ext cx="0" cy="0"/>
          <a:chOff x="0" y="0"/>
          <a:chExt cx="0" cy="0"/>
        </a:xfrm>
      </p:grpSpPr>
      <p:sp>
        <p:nvSpPr>
          <p:cNvPr id="2" name="Freeform 2"/>
          <p:cNvSpPr/>
          <p:nvPr/>
        </p:nvSpPr>
        <p:spPr>
          <a:xfrm>
            <a:off x="1028700" y="8292716"/>
            <a:ext cx="993796" cy="991311"/>
          </a:xfrm>
          <a:custGeom>
            <a:avLst/>
            <a:gdLst/>
            <a:ahLst/>
            <a:cxnLst/>
            <a:rect l="l" t="t" r="r" b="b"/>
            <a:pathLst>
              <a:path w="993796" h="991311">
                <a:moveTo>
                  <a:pt x="0" y="0"/>
                </a:moveTo>
                <a:lnTo>
                  <a:pt x="993796" y="0"/>
                </a:lnTo>
                <a:lnTo>
                  <a:pt x="993796" y="991311"/>
                </a:lnTo>
                <a:lnTo>
                  <a:pt x="0" y="99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99253" y="0"/>
            <a:ext cx="2655906" cy="2655906"/>
          </a:xfrm>
          <a:custGeom>
            <a:avLst/>
            <a:gdLst/>
            <a:ahLst/>
            <a:cxnLst/>
            <a:rect l="l" t="t" r="r" b="b"/>
            <a:pathLst>
              <a:path w="2655906" h="2655906">
                <a:moveTo>
                  <a:pt x="0" y="0"/>
                </a:moveTo>
                <a:lnTo>
                  <a:pt x="2655906" y="0"/>
                </a:lnTo>
                <a:lnTo>
                  <a:pt x="2655906" y="2655906"/>
                </a:lnTo>
                <a:lnTo>
                  <a:pt x="0" y="2655906"/>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78349" y="8507798"/>
            <a:ext cx="3100845" cy="3100845"/>
          </a:xfrm>
          <a:custGeom>
            <a:avLst/>
            <a:gdLst/>
            <a:ahLst/>
            <a:cxnLst/>
            <a:rect l="l" t="t" r="r" b="b"/>
            <a:pathLst>
              <a:path w="3100845" h="3100845">
                <a:moveTo>
                  <a:pt x="0" y="0"/>
                </a:moveTo>
                <a:lnTo>
                  <a:pt x="3100845" y="0"/>
                </a:lnTo>
                <a:lnTo>
                  <a:pt x="3100845" y="3100844"/>
                </a:lnTo>
                <a:lnTo>
                  <a:pt x="0" y="3100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493796" y="8292716"/>
            <a:ext cx="3531008" cy="3531008"/>
          </a:xfrm>
          <a:custGeom>
            <a:avLst/>
            <a:gdLst/>
            <a:ahLst/>
            <a:cxnLst/>
            <a:rect l="l" t="t" r="r" b="b"/>
            <a:pathLst>
              <a:path w="3531008" h="3531008">
                <a:moveTo>
                  <a:pt x="0" y="0"/>
                </a:moveTo>
                <a:lnTo>
                  <a:pt x="3531008" y="0"/>
                </a:lnTo>
                <a:lnTo>
                  <a:pt x="3531008" y="3531008"/>
                </a:lnTo>
                <a:lnTo>
                  <a:pt x="0" y="35310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6" name="Picture 6"/>
          <p:cNvPicPr>
            <a:picLocks noChangeAspect="1"/>
          </p:cNvPicPr>
          <p:nvPr/>
        </p:nvPicPr>
        <p:blipFill>
          <a:blip r:embed="rId8"/>
          <a:stretch>
            <a:fillRect/>
          </a:stretch>
        </p:blipFill>
        <p:spPr>
          <a:xfrm>
            <a:off x="15091966" y="715299"/>
            <a:ext cx="2573176" cy="1501019"/>
          </a:xfrm>
          <a:prstGeom prst="rect">
            <a:avLst/>
          </a:prstGeom>
        </p:spPr>
      </p:pic>
      <p:sp>
        <p:nvSpPr>
          <p:cNvPr id="7" name="Freeform 7"/>
          <p:cNvSpPr/>
          <p:nvPr/>
        </p:nvSpPr>
        <p:spPr>
          <a:xfrm>
            <a:off x="2625503" y="967830"/>
            <a:ext cx="13015567" cy="8425526"/>
          </a:xfrm>
          <a:custGeom>
            <a:avLst/>
            <a:gdLst/>
            <a:ahLst/>
            <a:cxnLst/>
            <a:rect l="l" t="t" r="r" b="b"/>
            <a:pathLst>
              <a:path w="13015567" h="8425526">
                <a:moveTo>
                  <a:pt x="0" y="0"/>
                </a:moveTo>
                <a:lnTo>
                  <a:pt x="13015567" y="0"/>
                </a:lnTo>
                <a:lnTo>
                  <a:pt x="13015567" y="8425526"/>
                </a:lnTo>
                <a:lnTo>
                  <a:pt x="0" y="8425526"/>
                </a:lnTo>
                <a:lnTo>
                  <a:pt x="0" y="0"/>
                </a:lnTo>
                <a:close/>
              </a:path>
            </a:pathLst>
          </a:custGeom>
          <a:blipFill>
            <a:blip r:embed="rId9"/>
            <a:stretch>
              <a:fillRect r="-839" b="-1915"/>
            </a:stretch>
          </a:blipFill>
        </p:spPr>
        <p:txBody>
          <a:bodyPr/>
          <a:lstStyle/>
          <a:p>
            <a:endParaRPr lang="en-US"/>
          </a:p>
        </p:txBody>
      </p:sp>
      <p:sp>
        <p:nvSpPr>
          <p:cNvPr id="8" name="TextBox 8"/>
          <p:cNvSpPr txBox="1"/>
          <p:nvPr/>
        </p:nvSpPr>
        <p:spPr>
          <a:xfrm>
            <a:off x="472073" y="75568"/>
            <a:ext cx="1884580" cy="972182"/>
          </a:xfrm>
          <a:prstGeom prst="rect">
            <a:avLst/>
          </a:prstGeom>
        </p:spPr>
        <p:txBody>
          <a:bodyPr lIns="0" tIns="0" rIns="0" bIns="0" rtlCol="0" anchor="t">
            <a:spAutoFit/>
          </a:bodyPr>
          <a:lstStyle/>
          <a:p>
            <a:pPr>
              <a:lnSpc>
                <a:spcPts val="7800"/>
              </a:lnSpc>
            </a:pPr>
            <a:r>
              <a:rPr lang="en-US" sz="5571">
                <a:solidFill>
                  <a:srgbClr val="FF6705"/>
                </a:solidFill>
                <a:latin typeface="Archivo Black"/>
              </a:rPr>
              <a:t>Flow</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1A3D"/>
        </a:solidFill>
        <a:effectLst/>
      </p:bgPr>
    </p:bg>
    <p:spTree>
      <p:nvGrpSpPr>
        <p:cNvPr id="1" name=""/>
        <p:cNvGrpSpPr/>
        <p:nvPr/>
      </p:nvGrpSpPr>
      <p:grpSpPr>
        <a:xfrm>
          <a:off x="0" y="0"/>
          <a:ext cx="0" cy="0"/>
          <a:chOff x="0" y="0"/>
          <a:chExt cx="0" cy="0"/>
        </a:xfrm>
      </p:grpSpPr>
      <p:sp>
        <p:nvSpPr>
          <p:cNvPr id="2" name="Freeform 2"/>
          <p:cNvSpPr/>
          <p:nvPr/>
        </p:nvSpPr>
        <p:spPr>
          <a:xfrm>
            <a:off x="1028700" y="8445116"/>
            <a:ext cx="993796" cy="991311"/>
          </a:xfrm>
          <a:custGeom>
            <a:avLst/>
            <a:gdLst/>
            <a:ahLst/>
            <a:cxnLst/>
            <a:rect l="l" t="t" r="r" b="b"/>
            <a:pathLst>
              <a:path w="993796" h="991311">
                <a:moveTo>
                  <a:pt x="0" y="0"/>
                </a:moveTo>
                <a:lnTo>
                  <a:pt x="993796" y="0"/>
                </a:lnTo>
                <a:lnTo>
                  <a:pt x="993796" y="991311"/>
                </a:lnTo>
                <a:lnTo>
                  <a:pt x="0" y="99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39535" y="1828367"/>
            <a:ext cx="1378330" cy="2938300"/>
          </a:xfrm>
          <a:custGeom>
            <a:avLst/>
            <a:gdLst/>
            <a:ahLst/>
            <a:cxnLst/>
            <a:rect l="l" t="t" r="r" b="b"/>
            <a:pathLst>
              <a:path w="1378330" h="2938300">
                <a:moveTo>
                  <a:pt x="0" y="0"/>
                </a:moveTo>
                <a:lnTo>
                  <a:pt x="1378330" y="0"/>
                </a:lnTo>
                <a:lnTo>
                  <a:pt x="1378330" y="2938300"/>
                </a:lnTo>
                <a:lnTo>
                  <a:pt x="0" y="293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34802" y="3697819"/>
            <a:ext cx="3106986" cy="2877846"/>
          </a:xfrm>
          <a:custGeom>
            <a:avLst/>
            <a:gdLst/>
            <a:ahLst/>
            <a:cxnLst/>
            <a:rect l="l" t="t" r="r" b="b"/>
            <a:pathLst>
              <a:path w="3106986" h="2877846">
                <a:moveTo>
                  <a:pt x="0" y="0"/>
                </a:moveTo>
                <a:lnTo>
                  <a:pt x="3106987" y="0"/>
                </a:lnTo>
                <a:lnTo>
                  <a:pt x="3106987" y="2877846"/>
                </a:lnTo>
                <a:lnTo>
                  <a:pt x="0" y="28778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325105" y="6823165"/>
            <a:ext cx="8433367" cy="2435135"/>
          </a:xfrm>
          <a:custGeom>
            <a:avLst/>
            <a:gdLst/>
            <a:ahLst/>
            <a:cxnLst/>
            <a:rect l="l" t="t" r="r" b="b"/>
            <a:pathLst>
              <a:path w="8433367" h="2435135">
                <a:moveTo>
                  <a:pt x="0" y="0"/>
                </a:moveTo>
                <a:lnTo>
                  <a:pt x="8433367" y="0"/>
                </a:lnTo>
                <a:lnTo>
                  <a:pt x="8433367" y="2435135"/>
                </a:lnTo>
                <a:lnTo>
                  <a:pt x="0" y="24351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4541789" y="1828367"/>
            <a:ext cx="3733246" cy="4114800"/>
          </a:xfrm>
          <a:custGeom>
            <a:avLst/>
            <a:gdLst/>
            <a:ahLst/>
            <a:cxnLst/>
            <a:rect l="l" t="t" r="r" b="b"/>
            <a:pathLst>
              <a:path w="3733246" h="4114800">
                <a:moveTo>
                  <a:pt x="0" y="0"/>
                </a:moveTo>
                <a:lnTo>
                  <a:pt x="3733246" y="0"/>
                </a:lnTo>
                <a:lnTo>
                  <a:pt x="373324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5231881" y="-1028700"/>
            <a:ext cx="4389120" cy="4114800"/>
          </a:xfrm>
          <a:custGeom>
            <a:avLst/>
            <a:gdLst/>
            <a:ahLst/>
            <a:cxnLst/>
            <a:rect l="l" t="t" r="r" b="b"/>
            <a:pathLst>
              <a:path w="4389120" h="4114800">
                <a:moveTo>
                  <a:pt x="0" y="0"/>
                </a:moveTo>
                <a:lnTo>
                  <a:pt x="4389120" y="0"/>
                </a:lnTo>
                <a:lnTo>
                  <a:pt x="438912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p:cNvSpPr txBox="1"/>
          <p:nvPr/>
        </p:nvSpPr>
        <p:spPr>
          <a:xfrm>
            <a:off x="8518044" y="3028950"/>
            <a:ext cx="9335686" cy="4889646"/>
          </a:xfrm>
          <a:prstGeom prst="rect">
            <a:avLst/>
          </a:prstGeom>
        </p:spPr>
        <p:txBody>
          <a:bodyPr lIns="0" tIns="0" rIns="0" bIns="0" rtlCol="0" anchor="t">
            <a:spAutoFit/>
          </a:bodyPr>
          <a:lstStyle/>
          <a:p>
            <a:pPr marL="591005" lvl="1" indent="-295503" algn="just">
              <a:lnSpc>
                <a:spcPts val="3832"/>
              </a:lnSpc>
              <a:buFont typeface="Arial"/>
              <a:buChar char="•"/>
            </a:pPr>
            <a:r>
              <a:rPr lang="en-US" sz="2737" dirty="0">
                <a:solidFill>
                  <a:srgbClr val="FFFFFF"/>
                </a:solidFill>
                <a:latin typeface="Comic Sans Bold"/>
              </a:rPr>
              <a:t>The MERN stack is a combination of four key technologies:  MongoDB, Express.js, React, and Node.js.</a:t>
            </a:r>
          </a:p>
          <a:p>
            <a:pPr marL="591005" lvl="1" indent="-295503" algn="just">
              <a:lnSpc>
                <a:spcPts val="3832"/>
              </a:lnSpc>
              <a:buFont typeface="Arial"/>
              <a:buChar char="•"/>
            </a:pPr>
            <a:r>
              <a:rPr lang="en-US" sz="2737" dirty="0">
                <a:solidFill>
                  <a:srgbClr val="FFFFFF"/>
                </a:solidFill>
                <a:latin typeface="Comic Sans Bold"/>
              </a:rPr>
              <a:t>Each component  plays a crucial role in the development process</a:t>
            </a:r>
          </a:p>
          <a:p>
            <a:pPr marL="591005" lvl="1" indent="-295503" algn="just">
              <a:lnSpc>
                <a:spcPts val="3832"/>
              </a:lnSpc>
              <a:buFont typeface="Arial"/>
              <a:buChar char="•"/>
            </a:pPr>
            <a:r>
              <a:rPr lang="en-US" sz="2737" dirty="0">
                <a:solidFill>
                  <a:srgbClr val="FFFFFF"/>
                </a:solidFill>
                <a:latin typeface="Comic Sans Bold"/>
              </a:rPr>
              <a:t>MongoDB is  used as the database</a:t>
            </a:r>
          </a:p>
          <a:p>
            <a:pPr marL="591005" lvl="1" indent="-295503" algn="just">
              <a:lnSpc>
                <a:spcPts val="3832"/>
              </a:lnSpc>
              <a:buFont typeface="Arial"/>
              <a:buChar char="•"/>
            </a:pPr>
            <a:r>
              <a:rPr lang="en-US" sz="2737" dirty="0">
                <a:solidFill>
                  <a:srgbClr val="FFFFFF"/>
                </a:solidFill>
                <a:latin typeface="Comic Sans Bold"/>
              </a:rPr>
              <a:t>Express.js handles server-side logic  and routing</a:t>
            </a:r>
          </a:p>
          <a:p>
            <a:pPr marL="591005" lvl="1" indent="-295503" algn="just">
              <a:lnSpc>
                <a:spcPts val="3832"/>
              </a:lnSpc>
              <a:buFont typeface="Arial"/>
              <a:buChar char="•"/>
            </a:pPr>
            <a:r>
              <a:rPr lang="en-US" sz="2737" dirty="0">
                <a:solidFill>
                  <a:srgbClr val="FFFFFF"/>
                </a:solidFill>
                <a:latin typeface="Comic Sans Bold"/>
              </a:rPr>
              <a:t>React is responsible for the user interface, and  Node.js serves as the server-side environment.</a:t>
            </a:r>
          </a:p>
          <a:p>
            <a:pPr algn="just">
              <a:lnSpc>
                <a:spcPts val="4201"/>
              </a:lnSpc>
            </a:pPr>
            <a:endParaRPr lang="en-US" sz="2737" dirty="0">
              <a:solidFill>
                <a:srgbClr val="FFFFFF"/>
              </a:solidFill>
              <a:latin typeface="Comic Sans Bold"/>
            </a:endParaRPr>
          </a:p>
        </p:txBody>
      </p:sp>
      <p:sp>
        <p:nvSpPr>
          <p:cNvPr id="9" name="Freeform 9"/>
          <p:cNvSpPr/>
          <p:nvPr/>
        </p:nvSpPr>
        <p:spPr>
          <a:xfrm>
            <a:off x="15017869" y="8060655"/>
            <a:ext cx="3841598" cy="2751545"/>
          </a:xfrm>
          <a:custGeom>
            <a:avLst/>
            <a:gdLst/>
            <a:ahLst/>
            <a:cxnLst/>
            <a:rect l="l" t="t" r="r" b="b"/>
            <a:pathLst>
              <a:path w="3841598" h="2751545">
                <a:moveTo>
                  <a:pt x="0" y="0"/>
                </a:moveTo>
                <a:lnTo>
                  <a:pt x="3841598" y="0"/>
                </a:lnTo>
                <a:lnTo>
                  <a:pt x="3841598" y="2751545"/>
                </a:lnTo>
                <a:lnTo>
                  <a:pt x="0" y="27515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Freeform 10"/>
          <p:cNvSpPr/>
          <p:nvPr/>
        </p:nvSpPr>
        <p:spPr>
          <a:xfrm>
            <a:off x="10213090" y="8659859"/>
            <a:ext cx="1867786" cy="2394597"/>
          </a:xfrm>
          <a:custGeom>
            <a:avLst/>
            <a:gdLst/>
            <a:ahLst/>
            <a:cxnLst/>
            <a:rect l="l" t="t" r="r" b="b"/>
            <a:pathLst>
              <a:path w="1867786" h="2394597">
                <a:moveTo>
                  <a:pt x="0" y="0"/>
                </a:moveTo>
                <a:lnTo>
                  <a:pt x="1867786" y="0"/>
                </a:lnTo>
                <a:lnTo>
                  <a:pt x="1867786" y="2394597"/>
                </a:lnTo>
                <a:lnTo>
                  <a:pt x="0" y="239459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1" name="TextBox 11"/>
          <p:cNvSpPr txBox="1"/>
          <p:nvPr/>
        </p:nvSpPr>
        <p:spPr>
          <a:xfrm>
            <a:off x="1434802" y="204762"/>
            <a:ext cx="6779538" cy="1375955"/>
          </a:xfrm>
          <a:prstGeom prst="rect">
            <a:avLst/>
          </a:prstGeom>
        </p:spPr>
        <p:txBody>
          <a:bodyPr lIns="0" tIns="0" rIns="0" bIns="0" rtlCol="0" anchor="t">
            <a:spAutoFit/>
          </a:bodyPr>
          <a:lstStyle/>
          <a:p>
            <a:pPr algn="ctr">
              <a:lnSpc>
                <a:spcPts val="11309"/>
              </a:lnSpc>
              <a:spcBef>
                <a:spcPct val="0"/>
              </a:spcBef>
            </a:pPr>
            <a:r>
              <a:rPr lang="en-US" sz="8078">
                <a:solidFill>
                  <a:srgbClr val="E4E13E"/>
                </a:solidFill>
                <a:latin typeface="Montserrat Bold"/>
              </a:rPr>
              <a:t>TECH STACK</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D2150"/>
        </a:solidFill>
        <a:effectLst/>
      </p:bgPr>
    </p:bg>
    <p:spTree>
      <p:nvGrpSpPr>
        <p:cNvPr id="1" name=""/>
        <p:cNvGrpSpPr/>
        <p:nvPr/>
      </p:nvGrpSpPr>
      <p:grpSpPr>
        <a:xfrm>
          <a:off x="0" y="0"/>
          <a:ext cx="0" cy="0"/>
          <a:chOff x="0" y="0"/>
          <a:chExt cx="0" cy="0"/>
        </a:xfrm>
      </p:grpSpPr>
      <p:sp>
        <p:nvSpPr>
          <p:cNvPr id="2" name="Freeform 2"/>
          <p:cNvSpPr/>
          <p:nvPr/>
        </p:nvSpPr>
        <p:spPr>
          <a:xfrm>
            <a:off x="15923959" y="-1550422"/>
            <a:ext cx="3100845" cy="3100845"/>
          </a:xfrm>
          <a:custGeom>
            <a:avLst/>
            <a:gdLst/>
            <a:ahLst/>
            <a:cxnLst/>
            <a:rect l="l" t="t" r="r" b="b"/>
            <a:pathLst>
              <a:path w="3100845" h="3100845">
                <a:moveTo>
                  <a:pt x="0" y="0"/>
                </a:moveTo>
                <a:lnTo>
                  <a:pt x="3100845" y="0"/>
                </a:lnTo>
                <a:lnTo>
                  <a:pt x="3100845" y="3100844"/>
                </a:lnTo>
                <a:lnTo>
                  <a:pt x="0" y="31008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44896" y="1678389"/>
            <a:ext cx="2290317" cy="2674823"/>
          </a:xfrm>
          <a:custGeom>
            <a:avLst/>
            <a:gdLst/>
            <a:ahLst/>
            <a:cxnLst/>
            <a:rect l="l" t="t" r="r" b="b"/>
            <a:pathLst>
              <a:path w="2290317" h="2674823">
                <a:moveTo>
                  <a:pt x="0" y="0"/>
                </a:moveTo>
                <a:lnTo>
                  <a:pt x="2290317" y="0"/>
                </a:lnTo>
                <a:lnTo>
                  <a:pt x="2290317" y="2674823"/>
                </a:lnTo>
                <a:lnTo>
                  <a:pt x="0" y="26748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2792750" y="5992083"/>
            <a:ext cx="4126822" cy="2341034"/>
          </a:xfrm>
          <a:custGeom>
            <a:avLst/>
            <a:gdLst/>
            <a:ahLst/>
            <a:cxnLst/>
            <a:rect l="l" t="t" r="r" b="b"/>
            <a:pathLst>
              <a:path w="4126822" h="2341034">
                <a:moveTo>
                  <a:pt x="0" y="0"/>
                </a:moveTo>
                <a:lnTo>
                  <a:pt x="4126823" y="0"/>
                </a:lnTo>
                <a:lnTo>
                  <a:pt x="4126823" y="2341034"/>
                </a:lnTo>
                <a:lnTo>
                  <a:pt x="0" y="234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28700" y="8292716"/>
            <a:ext cx="993796" cy="991311"/>
          </a:xfrm>
          <a:custGeom>
            <a:avLst/>
            <a:gdLst/>
            <a:ahLst/>
            <a:cxnLst/>
            <a:rect l="l" t="t" r="r" b="b"/>
            <a:pathLst>
              <a:path w="993796" h="991311">
                <a:moveTo>
                  <a:pt x="0" y="0"/>
                </a:moveTo>
                <a:lnTo>
                  <a:pt x="993796" y="0"/>
                </a:lnTo>
                <a:lnTo>
                  <a:pt x="993796" y="991311"/>
                </a:lnTo>
                <a:lnTo>
                  <a:pt x="0" y="9913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026802" y="5979617"/>
            <a:ext cx="2212289" cy="2353499"/>
          </a:xfrm>
          <a:custGeom>
            <a:avLst/>
            <a:gdLst/>
            <a:ahLst/>
            <a:cxnLst/>
            <a:rect l="l" t="t" r="r" b="b"/>
            <a:pathLst>
              <a:path w="2212289" h="2353499">
                <a:moveTo>
                  <a:pt x="0" y="0"/>
                </a:moveTo>
                <a:lnTo>
                  <a:pt x="2212289" y="0"/>
                </a:lnTo>
                <a:lnTo>
                  <a:pt x="2212289" y="2353500"/>
                </a:lnTo>
                <a:lnTo>
                  <a:pt x="0" y="2353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3404314" y="1523429"/>
            <a:ext cx="2903695" cy="2829783"/>
          </a:xfrm>
          <a:custGeom>
            <a:avLst/>
            <a:gdLst/>
            <a:ahLst/>
            <a:cxnLst/>
            <a:rect l="l" t="t" r="r" b="b"/>
            <a:pathLst>
              <a:path w="2903695" h="2829783">
                <a:moveTo>
                  <a:pt x="0" y="0"/>
                </a:moveTo>
                <a:lnTo>
                  <a:pt x="2903695" y="0"/>
                </a:lnTo>
                <a:lnTo>
                  <a:pt x="2903695" y="2829783"/>
                </a:lnTo>
                <a:lnTo>
                  <a:pt x="0" y="28297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7004653" y="5871642"/>
            <a:ext cx="2684411" cy="2581915"/>
          </a:xfrm>
          <a:custGeom>
            <a:avLst/>
            <a:gdLst/>
            <a:ahLst/>
            <a:cxnLst/>
            <a:rect l="l" t="t" r="r" b="b"/>
            <a:pathLst>
              <a:path w="2684411" h="2581915">
                <a:moveTo>
                  <a:pt x="0" y="0"/>
                </a:moveTo>
                <a:lnTo>
                  <a:pt x="2684410" y="0"/>
                </a:lnTo>
                <a:lnTo>
                  <a:pt x="2684410" y="2581915"/>
                </a:lnTo>
                <a:lnTo>
                  <a:pt x="0" y="258191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7004653" y="1941523"/>
            <a:ext cx="2595352" cy="2453787"/>
          </a:xfrm>
          <a:custGeom>
            <a:avLst/>
            <a:gdLst/>
            <a:ahLst/>
            <a:cxnLst/>
            <a:rect l="l" t="t" r="r" b="b"/>
            <a:pathLst>
              <a:path w="2595352" h="2453787">
                <a:moveTo>
                  <a:pt x="0" y="0"/>
                </a:moveTo>
                <a:lnTo>
                  <a:pt x="2595351" y="0"/>
                </a:lnTo>
                <a:lnTo>
                  <a:pt x="2595351" y="2453787"/>
                </a:lnTo>
                <a:lnTo>
                  <a:pt x="0" y="245378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TextBox 10"/>
          <p:cNvSpPr txBox="1"/>
          <p:nvPr/>
        </p:nvSpPr>
        <p:spPr>
          <a:xfrm>
            <a:off x="1254532" y="4587530"/>
            <a:ext cx="2868811" cy="555970"/>
          </a:xfrm>
          <a:prstGeom prst="rect">
            <a:avLst/>
          </a:prstGeom>
        </p:spPr>
        <p:txBody>
          <a:bodyPr lIns="0" tIns="0" rIns="0" bIns="0" rtlCol="0" anchor="t">
            <a:spAutoFit/>
          </a:bodyPr>
          <a:lstStyle/>
          <a:p>
            <a:pPr algn="ctr">
              <a:lnSpc>
                <a:spcPts val="4530"/>
              </a:lnSpc>
            </a:pPr>
            <a:r>
              <a:rPr lang="en-US" sz="3236">
                <a:solidFill>
                  <a:srgbClr val="FFFFFF"/>
                </a:solidFill>
                <a:latin typeface="Canva Sans Bold"/>
              </a:rPr>
              <a:t>Increase Sales</a:t>
            </a:r>
          </a:p>
        </p:txBody>
      </p:sp>
      <p:sp>
        <p:nvSpPr>
          <p:cNvPr id="11" name="TextBox 11"/>
          <p:cNvSpPr txBox="1"/>
          <p:nvPr/>
        </p:nvSpPr>
        <p:spPr>
          <a:xfrm>
            <a:off x="6025548" y="4557235"/>
            <a:ext cx="4327088" cy="513766"/>
          </a:xfrm>
          <a:prstGeom prst="rect">
            <a:avLst/>
          </a:prstGeom>
        </p:spPr>
        <p:txBody>
          <a:bodyPr lIns="0" tIns="0" rIns="0" bIns="0" rtlCol="0" anchor="t">
            <a:spAutoFit/>
          </a:bodyPr>
          <a:lstStyle/>
          <a:p>
            <a:pPr algn="ctr">
              <a:lnSpc>
                <a:spcPts val="4232"/>
              </a:lnSpc>
            </a:pPr>
            <a:r>
              <a:rPr lang="en-US" sz="3022">
                <a:solidFill>
                  <a:srgbClr val="FFFFFF"/>
                </a:solidFill>
                <a:latin typeface="Canva Sans Bold"/>
              </a:rPr>
              <a:t>Build Brand Awareness</a:t>
            </a:r>
          </a:p>
        </p:txBody>
      </p:sp>
      <p:sp>
        <p:nvSpPr>
          <p:cNvPr id="12" name="TextBox 12"/>
          <p:cNvSpPr txBox="1"/>
          <p:nvPr/>
        </p:nvSpPr>
        <p:spPr>
          <a:xfrm>
            <a:off x="1026802" y="8583489"/>
            <a:ext cx="2526506" cy="648084"/>
          </a:xfrm>
          <a:prstGeom prst="rect">
            <a:avLst/>
          </a:prstGeom>
        </p:spPr>
        <p:txBody>
          <a:bodyPr lIns="0" tIns="0" rIns="0" bIns="0" rtlCol="0" anchor="t">
            <a:spAutoFit/>
          </a:bodyPr>
          <a:lstStyle/>
          <a:p>
            <a:pPr algn="ctr">
              <a:lnSpc>
                <a:spcPts val="5228"/>
              </a:lnSpc>
            </a:pPr>
            <a:r>
              <a:rPr lang="en-US" sz="3734">
                <a:solidFill>
                  <a:srgbClr val="FFFFFF"/>
                </a:solidFill>
                <a:latin typeface="Canva Sans Bold"/>
              </a:rPr>
              <a:t>Innovation</a:t>
            </a:r>
          </a:p>
        </p:txBody>
      </p:sp>
      <p:sp>
        <p:nvSpPr>
          <p:cNvPr id="13" name="TextBox 13"/>
          <p:cNvSpPr txBox="1"/>
          <p:nvPr/>
        </p:nvSpPr>
        <p:spPr>
          <a:xfrm>
            <a:off x="5685848" y="8602539"/>
            <a:ext cx="5322020" cy="576386"/>
          </a:xfrm>
          <a:prstGeom prst="rect">
            <a:avLst/>
          </a:prstGeom>
        </p:spPr>
        <p:txBody>
          <a:bodyPr lIns="0" tIns="0" rIns="0" bIns="0" rtlCol="0" anchor="t">
            <a:spAutoFit/>
          </a:bodyPr>
          <a:lstStyle/>
          <a:p>
            <a:pPr algn="ctr">
              <a:lnSpc>
                <a:spcPts val="4734"/>
              </a:lnSpc>
            </a:pPr>
            <a:r>
              <a:rPr lang="en-US" sz="3381">
                <a:solidFill>
                  <a:srgbClr val="FFFFFF"/>
                </a:solidFill>
                <a:latin typeface="Canva Sans Bold"/>
              </a:rPr>
              <a:t>Social Media Integration</a:t>
            </a:r>
          </a:p>
        </p:txBody>
      </p:sp>
      <p:sp>
        <p:nvSpPr>
          <p:cNvPr id="14" name="Freeform 14"/>
          <p:cNvSpPr/>
          <p:nvPr/>
        </p:nvSpPr>
        <p:spPr>
          <a:xfrm>
            <a:off x="1949488" y="2342121"/>
            <a:ext cx="6916179" cy="6916179"/>
          </a:xfrm>
          <a:custGeom>
            <a:avLst/>
            <a:gdLst/>
            <a:ahLst/>
            <a:cxnLst/>
            <a:rect l="l" t="t" r="r" b="b"/>
            <a:pathLst>
              <a:path w="6916179" h="6916179">
                <a:moveTo>
                  <a:pt x="0" y="0"/>
                </a:moveTo>
                <a:lnTo>
                  <a:pt x="6916179" y="0"/>
                </a:lnTo>
                <a:lnTo>
                  <a:pt x="6916179" y="6916179"/>
                </a:lnTo>
                <a:lnTo>
                  <a:pt x="0" y="6916179"/>
                </a:lnTo>
                <a:lnTo>
                  <a:pt x="0" y="0"/>
                </a:lnTo>
                <a:close/>
              </a:path>
            </a:pathLst>
          </a:custGeom>
          <a:blipFill>
            <a:blip r:embed="rId18">
              <a:alphaModFix amt="5000"/>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TextBox 15"/>
          <p:cNvSpPr txBox="1"/>
          <p:nvPr/>
        </p:nvSpPr>
        <p:spPr>
          <a:xfrm>
            <a:off x="2490481" y="295792"/>
            <a:ext cx="12750372" cy="953972"/>
          </a:xfrm>
          <a:prstGeom prst="rect">
            <a:avLst/>
          </a:prstGeom>
        </p:spPr>
        <p:txBody>
          <a:bodyPr lIns="0" tIns="0" rIns="0" bIns="0" rtlCol="0" anchor="t">
            <a:spAutoFit/>
          </a:bodyPr>
          <a:lstStyle/>
          <a:p>
            <a:pPr algn="ctr">
              <a:lnSpc>
                <a:spcPts val="7793"/>
              </a:lnSpc>
            </a:pPr>
            <a:r>
              <a:rPr lang="en-US" sz="5567">
                <a:solidFill>
                  <a:srgbClr val="EF2525"/>
                </a:solidFill>
                <a:latin typeface="Archivo Black"/>
              </a:rPr>
              <a:t>Objectives </a:t>
            </a:r>
          </a:p>
        </p:txBody>
      </p:sp>
      <p:sp>
        <p:nvSpPr>
          <p:cNvPr id="16" name="TextBox 16"/>
          <p:cNvSpPr txBox="1"/>
          <p:nvPr/>
        </p:nvSpPr>
        <p:spPr>
          <a:xfrm>
            <a:off x="12241787" y="4548972"/>
            <a:ext cx="4066222" cy="530291"/>
          </a:xfrm>
          <a:prstGeom prst="rect">
            <a:avLst/>
          </a:prstGeom>
        </p:spPr>
        <p:txBody>
          <a:bodyPr lIns="0" tIns="0" rIns="0" bIns="0" rtlCol="0" anchor="t">
            <a:spAutoFit/>
          </a:bodyPr>
          <a:lstStyle/>
          <a:p>
            <a:pPr algn="ctr">
              <a:lnSpc>
                <a:spcPts val="4371"/>
              </a:lnSpc>
            </a:pPr>
            <a:r>
              <a:rPr lang="en-US" sz="3122">
                <a:solidFill>
                  <a:srgbClr val="FFFFFF"/>
                </a:solidFill>
                <a:latin typeface="Canva Sans Bold"/>
              </a:rPr>
              <a:t>Mobile Optimization:</a:t>
            </a:r>
          </a:p>
        </p:txBody>
      </p:sp>
      <p:sp>
        <p:nvSpPr>
          <p:cNvPr id="17" name="TextBox 17"/>
          <p:cNvSpPr txBox="1"/>
          <p:nvPr/>
        </p:nvSpPr>
        <p:spPr>
          <a:xfrm>
            <a:off x="12241787" y="8628863"/>
            <a:ext cx="5372727" cy="576386"/>
          </a:xfrm>
          <a:prstGeom prst="rect">
            <a:avLst/>
          </a:prstGeom>
        </p:spPr>
        <p:txBody>
          <a:bodyPr lIns="0" tIns="0" rIns="0" bIns="0" rtlCol="0" anchor="t">
            <a:spAutoFit/>
          </a:bodyPr>
          <a:lstStyle/>
          <a:p>
            <a:pPr algn="ctr">
              <a:lnSpc>
                <a:spcPts val="4684"/>
              </a:lnSpc>
            </a:pPr>
            <a:r>
              <a:rPr lang="en-US" sz="3346">
                <a:solidFill>
                  <a:srgbClr val="FFFFFF"/>
                </a:solidFill>
                <a:latin typeface="Canva Sans Bold"/>
              </a:rPr>
              <a:t>International Expansion</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D2150"/>
        </a:solidFill>
        <a:effectLst/>
      </p:bgPr>
    </p:bg>
    <p:spTree>
      <p:nvGrpSpPr>
        <p:cNvPr id="1" name=""/>
        <p:cNvGrpSpPr/>
        <p:nvPr/>
      </p:nvGrpSpPr>
      <p:grpSpPr>
        <a:xfrm>
          <a:off x="0" y="0"/>
          <a:ext cx="0" cy="0"/>
          <a:chOff x="0" y="0"/>
          <a:chExt cx="0" cy="0"/>
        </a:xfrm>
      </p:grpSpPr>
      <p:sp>
        <p:nvSpPr>
          <p:cNvPr id="2" name="Freeform 2"/>
          <p:cNvSpPr/>
          <p:nvPr/>
        </p:nvSpPr>
        <p:spPr>
          <a:xfrm rot="-10357540">
            <a:off x="-1078349" y="-1161579"/>
            <a:ext cx="3100845" cy="3100845"/>
          </a:xfrm>
          <a:custGeom>
            <a:avLst/>
            <a:gdLst/>
            <a:ahLst/>
            <a:cxnLst/>
            <a:rect l="l" t="t" r="r" b="b"/>
            <a:pathLst>
              <a:path w="3100845" h="3100845">
                <a:moveTo>
                  <a:pt x="0" y="0"/>
                </a:moveTo>
                <a:lnTo>
                  <a:pt x="3100845" y="0"/>
                </a:lnTo>
                <a:lnTo>
                  <a:pt x="3100845" y="3100845"/>
                </a:lnTo>
                <a:lnTo>
                  <a:pt x="0" y="3100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71071" y="2487594"/>
            <a:ext cx="6916179" cy="6916179"/>
          </a:xfrm>
          <a:custGeom>
            <a:avLst/>
            <a:gdLst/>
            <a:ahLst/>
            <a:cxnLst/>
            <a:rect l="l" t="t" r="r" b="b"/>
            <a:pathLst>
              <a:path w="6916179" h="6916179">
                <a:moveTo>
                  <a:pt x="0" y="0"/>
                </a:moveTo>
                <a:lnTo>
                  <a:pt x="6916178" y="0"/>
                </a:lnTo>
                <a:lnTo>
                  <a:pt x="6916178" y="6916179"/>
                </a:lnTo>
                <a:lnTo>
                  <a:pt x="0" y="6916179"/>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700000">
            <a:off x="16766566" y="3452947"/>
            <a:ext cx="3531008" cy="3531008"/>
          </a:xfrm>
          <a:custGeom>
            <a:avLst/>
            <a:gdLst/>
            <a:ahLst/>
            <a:cxnLst/>
            <a:rect l="l" t="t" r="r" b="b"/>
            <a:pathLst>
              <a:path w="3531008" h="3531008">
                <a:moveTo>
                  <a:pt x="0" y="0"/>
                </a:moveTo>
                <a:lnTo>
                  <a:pt x="3531008" y="0"/>
                </a:lnTo>
                <a:lnTo>
                  <a:pt x="3531008" y="3531007"/>
                </a:lnTo>
                <a:lnTo>
                  <a:pt x="0" y="35310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28700" y="8292716"/>
            <a:ext cx="993796" cy="991311"/>
          </a:xfrm>
          <a:custGeom>
            <a:avLst/>
            <a:gdLst/>
            <a:ahLst/>
            <a:cxnLst/>
            <a:rect l="l" t="t" r="r" b="b"/>
            <a:pathLst>
              <a:path w="993796" h="991311">
                <a:moveTo>
                  <a:pt x="0" y="0"/>
                </a:moveTo>
                <a:lnTo>
                  <a:pt x="993796" y="0"/>
                </a:lnTo>
                <a:lnTo>
                  <a:pt x="993796" y="991311"/>
                </a:lnTo>
                <a:lnTo>
                  <a:pt x="0" y="991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3514956" y="5143500"/>
            <a:ext cx="5040630" cy="5143500"/>
          </a:xfrm>
          <a:custGeom>
            <a:avLst/>
            <a:gdLst/>
            <a:ahLst/>
            <a:cxnLst/>
            <a:rect l="l" t="t" r="r" b="b"/>
            <a:pathLst>
              <a:path w="5040630" h="5143500">
                <a:moveTo>
                  <a:pt x="0" y="0"/>
                </a:moveTo>
                <a:lnTo>
                  <a:pt x="5040630" y="0"/>
                </a:lnTo>
                <a:lnTo>
                  <a:pt x="5040630" y="5143500"/>
                </a:lnTo>
                <a:lnTo>
                  <a:pt x="0" y="51435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0480174" y="388844"/>
            <a:ext cx="4298350" cy="4829607"/>
          </a:xfrm>
          <a:custGeom>
            <a:avLst/>
            <a:gdLst/>
            <a:ahLst/>
            <a:cxnLst/>
            <a:rect l="l" t="t" r="r" b="b"/>
            <a:pathLst>
              <a:path w="4298350" h="4829607">
                <a:moveTo>
                  <a:pt x="0" y="0"/>
                </a:moveTo>
                <a:lnTo>
                  <a:pt x="4298350" y="0"/>
                </a:lnTo>
                <a:lnTo>
                  <a:pt x="4298350" y="4829607"/>
                </a:lnTo>
                <a:lnTo>
                  <a:pt x="0" y="48296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TextBox 8"/>
          <p:cNvSpPr txBox="1"/>
          <p:nvPr/>
        </p:nvSpPr>
        <p:spPr>
          <a:xfrm>
            <a:off x="1798571" y="-161925"/>
            <a:ext cx="7495223" cy="1458853"/>
          </a:xfrm>
          <a:prstGeom prst="rect">
            <a:avLst/>
          </a:prstGeom>
        </p:spPr>
        <p:txBody>
          <a:bodyPr lIns="0" tIns="0" rIns="0" bIns="0" rtlCol="0" anchor="t">
            <a:spAutoFit/>
          </a:bodyPr>
          <a:lstStyle/>
          <a:p>
            <a:pPr algn="ctr">
              <a:lnSpc>
                <a:spcPts val="11990"/>
              </a:lnSpc>
              <a:spcBef>
                <a:spcPct val="0"/>
              </a:spcBef>
            </a:pPr>
            <a:r>
              <a:rPr lang="en-US" sz="8564" u="sng">
                <a:solidFill>
                  <a:srgbClr val="FFEA2B"/>
                </a:solidFill>
                <a:latin typeface="Montserrat Bold"/>
              </a:rPr>
              <a:t>Future scope</a:t>
            </a:r>
          </a:p>
        </p:txBody>
      </p:sp>
      <p:sp>
        <p:nvSpPr>
          <p:cNvPr id="9" name="TextBox 9"/>
          <p:cNvSpPr txBox="1"/>
          <p:nvPr/>
        </p:nvSpPr>
        <p:spPr>
          <a:xfrm>
            <a:off x="258829" y="2420919"/>
            <a:ext cx="9034966" cy="2551874"/>
          </a:xfrm>
          <a:prstGeom prst="rect">
            <a:avLst/>
          </a:prstGeom>
        </p:spPr>
        <p:txBody>
          <a:bodyPr lIns="0" tIns="0" rIns="0" bIns="0" rtlCol="0" anchor="t">
            <a:spAutoFit/>
          </a:bodyPr>
          <a:lstStyle/>
          <a:p>
            <a:pPr>
              <a:lnSpc>
                <a:spcPts val="5131"/>
              </a:lnSpc>
              <a:spcBef>
                <a:spcPct val="0"/>
              </a:spcBef>
            </a:pPr>
            <a:r>
              <a:rPr lang="en-US" sz="3665">
                <a:solidFill>
                  <a:srgbClr val="F7F5FA"/>
                </a:solidFill>
                <a:latin typeface="Montserrat Bold"/>
              </a:rPr>
              <a:t>As part of our commitment to enhancing user experience, we will launch of our eCommerce mobile app.</a:t>
            </a:r>
          </a:p>
        </p:txBody>
      </p:sp>
      <p:sp>
        <p:nvSpPr>
          <p:cNvPr id="10" name="TextBox 10"/>
          <p:cNvSpPr txBox="1"/>
          <p:nvPr/>
        </p:nvSpPr>
        <p:spPr>
          <a:xfrm>
            <a:off x="73238" y="5086350"/>
            <a:ext cx="10406936" cy="3174180"/>
          </a:xfrm>
          <a:prstGeom prst="rect">
            <a:avLst/>
          </a:prstGeom>
        </p:spPr>
        <p:txBody>
          <a:bodyPr lIns="0" tIns="0" rIns="0" bIns="0" rtlCol="0" anchor="t">
            <a:spAutoFit/>
          </a:bodyPr>
          <a:lstStyle/>
          <a:p>
            <a:pPr algn="ctr">
              <a:lnSpc>
                <a:spcPts val="4190"/>
              </a:lnSpc>
            </a:pPr>
            <a:r>
              <a:rPr lang="en-US" sz="2993">
                <a:solidFill>
                  <a:srgbClr val="FFFFFF"/>
                </a:solidFill>
                <a:latin typeface="Montserrat Bold"/>
              </a:rPr>
              <a:t>Integrating AI and ML into our e-commerce website enhances user experience through-:</a:t>
            </a:r>
          </a:p>
          <a:p>
            <a:pPr algn="ctr">
              <a:lnSpc>
                <a:spcPts val="4190"/>
              </a:lnSpc>
            </a:pPr>
            <a:r>
              <a:rPr lang="en-US" sz="2993">
                <a:solidFill>
                  <a:srgbClr val="FFFFFF"/>
                </a:solidFill>
                <a:latin typeface="Montserrat Bold"/>
              </a:rPr>
              <a:t>                1.personalized recommendations</a:t>
            </a:r>
          </a:p>
          <a:p>
            <a:pPr>
              <a:lnSpc>
                <a:spcPts val="4190"/>
              </a:lnSpc>
            </a:pPr>
            <a:r>
              <a:rPr lang="en-US" sz="2993">
                <a:solidFill>
                  <a:srgbClr val="FFFFFF"/>
                </a:solidFill>
                <a:latin typeface="Montserrat Bold"/>
              </a:rPr>
              <a:t>                         2. dynamic pricing</a:t>
            </a:r>
          </a:p>
          <a:p>
            <a:pPr algn="ctr">
              <a:lnSpc>
                <a:spcPts val="4190"/>
              </a:lnSpc>
            </a:pPr>
            <a:r>
              <a:rPr lang="en-US" sz="2993">
                <a:solidFill>
                  <a:srgbClr val="FFFFFF"/>
                </a:solidFill>
                <a:latin typeface="Montserrat Bold"/>
              </a:rPr>
              <a:t>                 3. efficient inventory management</a:t>
            </a:r>
          </a:p>
          <a:p>
            <a:pPr algn="ctr">
              <a:lnSpc>
                <a:spcPts val="4190"/>
              </a:lnSpc>
              <a:spcBef>
                <a:spcPct val="0"/>
              </a:spcBef>
            </a:pPr>
            <a:r>
              <a:rPr lang="en-US" sz="2993">
                <a:solidFill>
                  <a:srgbClr val="FFFFFF"/>
                </a:solidFill>
                <a:latin typeface="Montserrat Bold"/>
              </a:rPr>
              <a:t>4.robust fraud detection. </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538</Words>
  <Application>Microsoft Office PowerPoint</Application>
  <PresentationFormat>Custom</PresentationFormat>
  <Paragraphs>68</Paragraphs>
  <Slides>16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Belleza Bold</vt:lpstr>
      <vt:lpstr>Sunborn</vt:lpstr>
      <vt:lpstr>Comic Sans</vt:lpstr>
      <vt:lpstr>Canva Sans Bold</vt:lpstr>
      <vt:lpstr>Gotham Bold</vt:lpstr>
      <vt:lpstr>Archivo Black</vt:lpstr>
      <vt:lpstr>Montserrat Bold</vt:lpstr>
      <vt:lpstr>Bebas Neue Bold</vt:lpstr>
      <vt:lpstr>Arial</vt:lpstr>
      <vt:lpstr>Calibri</vt:lpstr>
      <vt:lpstr>Belleza</vt:lpstr>
      <vt:lpstr>League Spartan</vt:lpstr>
      <vt:lpstr>Montserrat</vt:lpstr>
      <vt:lpstr>Comic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360</dc:title>
  <cp:lastModifiedBy>prashast saxena</cp:lastModifiedBy>
  <cp:revision>2</cp:revision>
  <dcterms:created xsi:type="dcterms:W3CDTF">2006-08-16T00:00:00Z</dcterms:created>
  <dcterms:modified xsi:type="dcterms:W3CDTF">2024-01-18T07:52:38Z</dcterms:modified>
  <dc:identifier>DAFxrd-YCu4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2024-01-18T07:52:25Z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90a1d48a-3433-41c8-8a8b-0be86e0af911</vt:lpwstr>
  </property>
  <property fmtid="{D5CDD505-2E9C-101B-9397-08002B2CF9AE}" pid="7" name="MSIP_Label_defa4170-0d19-0005-0004-bc88714345d2_ActionId">
    <vt:lpwstr>a7406d83-85b9-4a4d-ad4a-c96ca7c58491</vt:lpwstr>
  </property>
  <property fmtid="{D5CDD505-2E9C-101B-9397-08002B2CF9AE}" pid="8" name="MSIP_Label_defa4170-0d19-0005-0004-bc88714345d2_ContentBits">
    <vt:lpwstr>0</vt:lpwstr>
  </property>
</Properties>
</file>